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Lst>
  <p:sldSz cy="5143500" cx="9144000"/>
  <p:notesSz cx="6858000" cy="9144000"/>
  <p:embeddedFontLst>
    <p:embeddedFont>
      <p:font typeface="Raleway"/>
      <p:regular r:id="rId27"/>
      <p:bold r:id="rId28"/>
      <p:italic r:id="rId29"/>
      <p:boldItalic r:id="rId30"/>
    </p:embeddedFont>
    <p:embeddedFont>
      <p:font typeface="Nunito"/>
      <p:regular r:id="rId31"/>
      <p:bold r:id="rId32"/>
      <p:italic r:id="rId33"/>
      <p:boldItalic r:id="rId34"/>
    </p:embeddedFont>
    <p:embeddedFont>
      <p:font typeface="Maven Pro"/>
      <p:regular r:id="rId35"/>
      <p:bold r:id="rId3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guide id="3" orient="horz">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 orient="horz"/>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font" Target="fonts/Raleway-bold.fntdata"/><Relationship Id="rId27" Type="http://schemas.openxmlformats.org/officeDocument/2006/relationships/font" Target="fonts/Raleway-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aleway-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Nunito-regular.fntdata"/><Relationship Id="rId30" Type="http://schemas.openxmlformats.org/officeDocument/2006/relationships/font" Target="fonts/Raleway-boldItalic.fntdata"/><Relationship Id="rId11" Type="http://schemas.openxmlformats.org/officeDocument/2006/relationships/slide" Target="slides/slide6.xml"/><Relationship Id="rId33" Type="http://schemas.openxmlformats.org/officeDocument/2006/relationships/font" Target="fonts/Nunito-italic.fntdata"/><Relationship Id="rId10" Type="http://schemas.openxmlformats.org/officeDocument/2006/relationships/slide" Target="slides/slide5.xml"/><Relationship Id="rId32" Type="http://schemas.openxmlformats.org/officeDocument/2006/relationships/font" Target="fonts/Nunito-bold.fntdata"/><Relationship Id="rId13" Type="http://schemas.openxmlformats.org/officeDocument/2006/relationships/slide" Target="slides/slide8.xml"/><Relationship Id="rId35" Type="http://schemas.openxmlformats.org/officeDocument/2006/relationships/font" Target="fonts/MavenPro-regular.fntdata"/><Relationship Id="rId12" Type="http://schemas.openxmlformats.org/officeDocument/2006/relationships/slide" Target="slides/slide7.xml"/><Relationship Id="rId34" Type="http://schemas.openxmlformats.org/officeDocument/2006/relationships/font" Target="fonts/Nunito-boldItalic.fntdata"/><Relationship Id="rId15" Type="http://schemas.openxmlformats.org/officeDocument/2006/relationships/slide" Target="slides/slide10.xml"/><Relationship Id="rId14" Type="http://schemas.openxmlformats.org/officeDocument/2006/relationships/slide" Target="slides/slide9.xml"/><Relationship Id="rId36" Type="http://schemas.openxmlformats.org/officeDocument/2006/relationships/font" Target="fonts/MavenPro-bold.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3" name="Shape 273"/>
        <p:cNvGrpSpPr/>
        <p:nvPr/>
      </p:nvGrpSpPr>
      <p:grpSpPr>
        <a:xfrm>
          <a:off x="0" y="0"/>
          <a:ext cx="0" cy="0"/>
          <a:chOff x="0" y="0"/>
          <a:chExt cx="0" cy="0"/>
        </a:xfrm>
      </p:grpSpPr>
      <p:sp>
        <p:nvSpPr>
          <p:cNvPr id="274" name="Google Shape;274;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Mike</a:t>
            </a:r>
            <a:endParaRPr/>
          </a:p>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0" name="Shape 340"/>
        <p:cNvGrpSpPr/>
        <p:nvPr/>
      </p:nvGrpSpPr>
      <p:grpSpPr>
        <a:xfrm>
          <a:off x="0" y="0"/>
          <a:ext cx="0" cy="0"/>
          <a:chOff x="0" y="0"/>
          <a:chExt cx="0" cy="0"/>
        </a:xfrm>
      </p:grpSpPr>
      <p:sp>
        <p:nvSpPr>
          <p:cNvPr id="341" name="Google Shape;341;g64df3c1cce_0_2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64df3c1cce_0_2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Alan</a:t>
            </a:r>
            <a:endParaRPr/>
          </a:p>
          <a:p>
            <a:pPr indent="0" lvl="0" marL="0" rtl="0" algn="l">
              <a:spcBef>
                <a:spcPts val="0"/>
              </a:spcBef>
              <a:spcAft>
                <a:spcPts val="0"/>
              </a:spcAft>
              <a:buNone/>
            </a:pPr>
            <a:r>
              <a:rPr lang="en"/>
              <a:t>In this example, we could see the body mass index is always positively correlated with life expectancy. This means that the higher the body mass index of a country, the longer the people of that country live (although for this example it would be much more useful to have the percentage of overweight and obesity, to have results that make more sense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greatest correlation occurs in 1975, which implies the effects of weight on life expectancy is observed more in the long term. Once this analysis is done for all the factors that decide to include, we can compare have a more immediate effect and specify the greater correlation.</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8" name="Shape 348"/>
        <p:cNvGrpSpPr/>
        <p:nvPr/>
      </p:nvGrpSpPr>
      <p:grpSpPr>
        <a:xfrm>
          <a:off x="0" y="0"/>
          <a:ext cx="0" cy="0"/>
          <a:chOff x="0" y="0"/>
          <a:chExt cx="0" cy="0"/>
        </a:xfrm>
      </p:grpSpPr>
      <p:sp>
        <p:nvSpPr>
          <p:cNvPr id="349" name="Google Shape;349;g64df3c1cce_0_3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64df3c1cce_0_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Elizabeth</a:t>
            </a:r>
            <a:endParaRPr/>
          </a:p>
          <a:p>
            <a:pPr indent="0" lvl="0" marL="0" rtl="0" algn="l">
              <a:spcBef>
                <a:spcPts val="0"/>
              </a:spcBef>
              <a:spcAft>
                <a:spcPts val="0"/>
              </a:spcAft>
              <a:buNone/>
            </a:pPr>
            <a:r>
              <a:rPr lang="en"/>
              <a:t>There is a low linear relationship between life expectancy and </a:t>
            </a:r>
            <a:r>
              <a:rPr lang="en"/>
              <a:t>tobacco</a:t>
            </a:r>
            <a:r>
              <a:rPr lang="en"/>
              <a:t> consumption, even though we know that it has a significant effect due to studies and P-Value.  This could be due to the fact that we are analyzing the information by country and year instead of locally or regionally.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6" name="Shape 356"/>
        <p:cNvGrpSpPr/>
        <p:nvPr/>
      </p:nvGrpSpPr>
      <p:grpSpPr>
        <a:xfrm>
          <a:off x="0" y="0"/>
          <a:ext cx="0" cy="0"/>
          <a:chOff x="0" y="0"/>
          <a:chExt cx="0" cy="0"/>
        </a:xfrm>
      </p:grpSpPr>
      <p:sp>
        <p:nvSpPr>
          <p:cNvPr id="357" name="Google Shape;357;g64df3c1cce_0_3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64df3c1cce_0_3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Elizabeth</a:t>
            </a:r>
            <a:br>
              <a:rPr lang="en"/>
            </a:br>
            <a:r>
              <a:rPr lang="en"/>
              <a:t>We can see no relation between fertilized application vs life expectancy, nevertheless, we see various outliers, which could mean that if we take those off, then a correlation could be seen. </a:t>
            </a:r>
            <a:endParaRPr/>
          </a:p>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4" name="Shape 364"/>
        <p:cNvGrpSpPr/>
        <p:nvPr/>
      </p:nvGrpSpPr>
      <p:grpSpPr>
        <a:xfrm>
          <a:off x="0" y="0"/>
          <a:ext cx="0" cy="0"/>
          <a:chOff x="0" y="0"/>
          <a:chExt cx="0" cy="0"/>
        </a:xfrm>
      </p:grpSpPr>
      <p:sp>
        <p:nvSpPr>
          <p:cNvPr id="365" name="Google Shape;365;g64df3c1cce_0_3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64df3c1cce_0_3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Elizabeth</a:t>
            </a:r>
            <a:endParaRPr/>
          </a:p>
          <a:p>
            <a:pPr indent="0" lvl="0" marL="0" rtl="0" algn="l">
              <a:spcBef>
                <a:spcPts val="0"/>
              </a:spcBef>
              <a:spcAft>
                <a:spcPts val="0"/>
              </a:spcAft>
              <a:buNone/>
            </a:pPr>
            <a:r>
              <a:rPr lang="en"/>
              <a:t>Here we can see a low level of correlation, and a .07 p value.  This means that sugar consumption has a significant effect, but there is no observable correlation.  We would need to compare the consumption with deaths caused by diabetes to have better information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2" name="Shape 372"/>
        <p:cNvGrpSpPr/>
        <p:nvPr/>
      </p:nvGrpSpPr>
      <p:grpSpPr>
        <a:xfrm>
          <a:off x="0" y="0"/>
          <a:ext cx="0" cy="0"/>
          <a:chOff x="0" y="0"/>
          <a:chExt cx="0" cy="0"/>
        </a:xfrm>
      </p:grpSpPr>
      <p:sp>
        <p:nvSpPr>
          <p:cNvPr id="373" name="Google Shape;373;g64df3c1cce_0_3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64df3c1cce_0_3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Aldo</a:t>
            </a:r>
            <a:endParaRPr/>
          </a:p>
          <a:p>
            <a:pPr indent="0" lvl="0" marL="0" rtl="0" algn="l">
              <a:spcBef>
                <a:spcPts val="0"/>
              </a:spcBef>
              <a:spcAft>
                <a:spcPts val="0"/>
              </a:spcAft>
              <a:buNone/>
            </a:pPr>
            <a:r>
              <a:rPr lang="en"/>
              <a:t>The data shows that there is a low level of correlation, but the p value exceeds .05. Which means that it has a significant effect on life expectancy. We believe that, since the data is by country alcohol consumption could be acting differently by country depending on the year or culture.  Hence, to obtain better info we should compare historical data of each country individually.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0" name="Shape 380"/>
        <p:cNvGrpSpPr/>
        <p:nvPr/>
      </p:nvGrpSpPr>
      <p:grpSpPr>
        <a:xfrm>
          <a:off x="0" y="0"/>
          <a:ext cx="0" cy="0"/>
          <a:chOff x="0" y="0"/>
          <a:chExt cx="0" cy="0"/>
        </a:xfrm>
      </p:grpSpPr>
      <p:sp>
        <p:nvSpPr>
          <p:cNvPr id="381" name="Google Shape;381;g64df3c1cce_0_3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64df3c1cce_0_3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Aldo</a:t>
            </a:r>
            <a:endParaRPr/>
          </a:p>
          <a:p>
            <a:pPr indent="0" lvl="0" marL="0" rtl="0" algn="l">
              <a:spcBef>
                <a:spcPts val="0"/>
              </a:spcBef>
              <a:spcAft>
                <a:spcPts val="0"/>
              </a:spcAft>
              <a:buNone/>
            </a:pPr>
            <a:r>
              <a:rPr lang="en"/>
              <a:t>We can see that there is high linear correlation between access to drinking water and life expectancy. Nevertheless, a super low p value is obtained.  Statistically this says that it is not a relevant factor, but we believe it is.  We would need to perform a local or regional study to have more info on the topic. </a:t>
            </a:r>
            <a:endParaRPr/>
          </a:p>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8" name="Shape 388"/>
        <p:cNvGrpSpPr/>
        <p:nvPr/>
      </p:nvGrpSpPr>
      <p:grpSpPr>
        <a:xfrm>
          <a:off x="0" y="0"/>
          <a:ext cx="0" cy="0"/>
          <a:chOff x="0" y="0"/>
          <a:chExt cx="0" cy="0"/>
        </a:xfrm>
      </p:grpSpPr>
      <p:sp>
        <p:nvSpPr>
          <p:cNvPr id="389" name="Google Shape;389;g64df3c1cce_0_3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0" name="Google Shape;390;g64df3c1cce_0_3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Aldo</a:t>
            </a:r>
            <a:endParaRPr/>
          </a:p>
          <a:p>
            <a:pPr indent="0" lvl="0" marL="0" rtl="0" algn="l">
              <a:spcBef>
                <a:spcPts val="0"/>
              </a:spcBef>
              <a:spcAft>
                <a:spcPts val="0"/>
              </a:spcAft>
              <a:buNone/>
            </a:pPr>
            <a:r>
              <a:rPr lang="en"/>
              <a:t>A low level of correlation and pi value are shown.  This means that statistically there is no relation.  Nevertheless, we believe that the data could be wrong, that contamination has not had its effect, or since we are analyzing by country it is not very precise.  We should try this by city.  We can also see, that outliers also cause a big displacement in the process.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6" name="Shape 396"/>
        <p:cNvGrpSpPr/>
        <p:nvPr/>
      </p:nvGrpSpPr>
      <p:grpSpPr>
        <a:xfrm>
          <a:off x="0" y="0"/>
          <a:ext cx="0" cy="0"/>
          <a:chOff x="0" y="0"/>
          <a:chExt cx="0" cy="0"/>
        </a:xfrm>
      </p:grpSpPr>
      <p:sp>
        <p:nvSpPr>
          <p:cNvPr id="397" name="Google Shape;397;g64df3c1cce_0_3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8" name="Google Shape;398;g64df3c1cce_0_3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Alan</a:t>
            </a:r>
            <a:endParaRPr/>
          </a:p>
          <a:p>
            <a:pPr indent="0" lvl="0" marL="0" rtl="0" algn="l">
              <a:spcBef>
                <a:spcPts val="0"/>
              </a:spcBef>
              <a:spcAft>
                <a:spcPts val="0"/>
              </a:spcAft>
              <a:buNone/>
            </a:pPr>
            <a:r>
              <a:rPr lang="en"/>
              <a:t>A mid to high level of correlation are showed and a super high p value.  This means that the urban movement of the 60s has had a significant effect on life expectancy.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4" name="Shape 404"/>
        <p:cNvGrpSpPr/>
        <p:nvPr/>
      </p:nvGrpSpPr>
      <p:grpSpPr>
        <a:xfrm>
          <a:off x="0" y="0"/>
          <a:ext cx="0" cy="0"/>
          <a:chOff x="0" y="0"/>
          <a:chExt cx="0" cy="0"/>
        </a:xfrm>
      </p:grpSpPr>
      <p:sp>
        <p:nvSpPr>
          <p:cNvPr id="405" name="Google Shape;405;g64df3c1cce_0_3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6" name="Google Shape;406;g64df3c1cce_0_3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Alan</a:t>
            </a:r>
            <a:endParaRPr/>
          </a:p>
          <a:p>
            <a:pPr indent="0" lvl="0" marL="0" rtl="0" algn="l">
              <a:spcBef>
                <a:spcPts val="0"/>
              </a:spcBef>
              <a:spcAft>
                <a:spcPts val="0"/>
              </a:spcAft>
              <a:buNone/>
            </a:pPr>
            <a:r>
              <a:rPr lang="en"/>
              <a:t>A mid level correlation is showed, but a low p-value for the year 1970. This means that there is a linear relationship between how working hours and life expectancy bhaved, but there it is not a significant factor.</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2" name="Shape 412"/>
        <p:cNvGrpSpPr/>
        <p:nvPr/>
      </p:nvGrpSpPr>
      <p:grpSpPr>
        <a:xfrm>
          <a:off x="0" y="0"/>
          <a:ext cx="0" cy="0"/>
          <a:chOff x="0" y="0"/>
          <a:chExt cx="0" cy="0"/>
        </a:xfrm>
      </p:grpSpPr>
      <p:sp>
        <p:nvSpPr>
          <p:cNvPr id="413" name="Google Shape;413;g6518ca071d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4" name="Google Shape;414;g6518ca071d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1" name="Shape 281"/>
        <p:cNvGrpSpPr/>
        <p:nvPr/>
      </p:nvGrpSpPr>
      <p:grpSpPr>
        <a:xfrm>
          <a:off x="0" y="0"/>
          <a:ext cx="0" cy="0"/>
          <a:chOff x="0" y="0"/>
          <a:chExt cx="0" cy="0"/>
        </a:xfrm>
      </p:grpSpPr>
      <p:sp>
        <p:nvSpPr>
          <p:cNvPr id="282" name="Google Shape;282;g64df3c1cce_0_2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64df3c1cce_0_2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Mike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As our first project, we decided to ask the following question:</a:t>
            </a:r>
            <a:endParaRPr/>
          </a:p>
          <a:p>
            <a:pPr indent="0" lvl="0" marL="0" rtl="0" algn="l">
              <a:spcBef>
                <a:spcPts val="0"/>
              </a:spcBef>
              <a:spcAft>
                <a:spcPts val="0"/>
              </a:spcAft>
              <a:buNone/>
            </a:pPr>
            <a:r>
              <a:rPr lang="en"/>
              <a:t>What characteristics of countries have the greatest impact on their life expectancy?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 o</a:t>
            </a:r>
            <a:r>
              <a:rPr lang="en"/>
              <a:t>ur project was to discover correlations between various characteristics of countries around the world, and their average life expectancy.</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9" name="Shape 419"/>
        <p:cNvGrpSpPr/>
        <p:nvPr/>
      </p:nvGrpSpPr>
      <p:grpSpPr>
        <a:xfrm>
          <a:off x="0" y="0"/>
          <a:ext cx="0" cy="0"/>
          <a:chOff x="0" y="0"/>
          <a:chExt cx="0" cy="0"/>
        </a:xfrm>
      </p:grpSpPr>
      <p:sp>
        <p:nvSpPr>
          <p:cNvPr id="420" name="Google Shape;420;g6518ca071d_4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1" name="Google Shape;421;g6518ca071d_4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summary, we have applied the best practices in data science paradigms to detect trends in our data and find possible solutions.</a:t>
            </a:r>
            <a:endParaRPr/>
          </a:p>
          <a:p>
            <a:pPr indent="0" lvl="0" marL="0" rtl="0" algn="l">
              <a:spcBef>
                <a:spcPts val="0"/>
              </a:spcBef>
              <a:spcAft>
                <a:spcPts val="0"/>
              </a:spcAft>
              <a:buNone/>
            </a:pPr>
            <a:r>
              <a:rPr lang="en"/>
              <a:t>We asked the questions “What characteristics of countries have the greatest impact on their life expectancy?” </a:t>
            </a:r>
            <a:endParaRPr/>
          </a:p>
          <a:p>
            <a:pPr indent="0" lvl="0" marL="0" rtl="0" algn="l">
              <a:spcBef>
                <a:spcPts val="0"/>
              </a:spcBef>
              <a:spcAft>
                <a:spcPts val="0"/>
              </a:spcAft>
              <a:buNone/>
            </a:pPr>
            <a:r>
              <a:rPr lang="en"/>
              <a:t>And “What characteristics might influence life expectancy?”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found data sources from trustworthy organizations such as OECD and Our World in Data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defined our strategy to measure correlation using C</a:t>
            </a:r>
            <a:r>
              <a:rPr lang="en"/>
              <a:t>oefficient and Probability Values in passed years for different metrics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defined a standardized format that we wanted for our data, downloaded the CSV data and assembled our dataframes using Pandas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Once the format was established we cleaned out any Null or NaN values in rows and columns.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then created plots of various types to analyze for trends, we did this both visually and mathematically.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acknowledged the limitations or our results and our intention to show how long it takes for the factor to have an effect on life expectancy and the probability of the statistical correlation between the chosen metric and the end result.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determined, based on our data that Access to Clean Water and Urbanization had the highest correlation and statistical probability of increasing global life expectancy.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6" name="Shape 426"/>
        <p:cNvGrpSpPr/>
        <p:nvPr/>
      </p:nvGrpSpPr>
      <p:grpSpPr>
        <a:xfrm>
          <a:off x="0" y="0"/>
          <a:ext cx="0" cy="0"/>
          <a:chOff x="0" y="0"/>
          <a:chExt cx="0" cy="0"/>
        </a:xfrm>
      </p:grpSpPr>
      <p:sp>
        <p:nvSpPr>
          <p:cNvPr id="427" name="Google Shape;427;g6518ca071d_4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8" name="Google Shape;428;g6518ca071d_4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Mike</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8" name="Shape 288"/>
        <p:cNvGrpSpPr/>
        <p:nvPr/>
      </p:nvGrpSpPr>
      <p:grpSpPr>
        <a:xfrm>
          <a:off x="0" y="0"/>
          <a:ext cx="0" cy="0"/>
          <a:chOff x="0" y="0"/>
          <a:chExt cx="0" cy="0"/>
        </a:xfrm>
      </p:grpSpPr>
      <p:sp>
        <p:nvSpPr>
          <p:cNvPr id="289" name="Google Shape;289;g64df3c1cce_0_2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64df3c1cce_0_2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Mike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first step in our analysis was to determine the different characteristics or behaviors that might influence life expectancy.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examined the relationship between the following trends:</a:t>
            </a:r>
            <a:endParaRPr/>
          </a:p>
          <a:p>
            <a:pPr indent="0" lvl="0" marL="0" rtl="0" algn="l">
              <a:spcBef>
                <a:spcPts val="0"/>
              </a:spcBef>
              <a:spcAft>
                <a:spcPts val="0"/>
              </a:spcAft>
              <a:buNone/>
            </a:pPr>
            <a:r>
              <a:rPr lang="en"/>
              <a:t>Body Mass Index</a:t>
            </a:r>
            <a:endParaRPr/>
          </a:p>
          <a:p>
            <a:pPr indent="0" lvl="0" marL="0" rtl="0" algn="l">
              <a:spcBef>
                <a:spcPts val="0"/>
              </a:spcBef>
              <a:spcAft>
                <a:spcPts val="0"/>
              </a:spcAft>
              <a:buNone/>
            </a:pPr>
            <a:r>
              <a:rPr lang="en"/>
              <a:t>Tobacco Consumption </a:t>
            </a:r>
            <a:endParaRPr/>
          </a:p>
          <a:p>
            <a:pPr indent="0" lvl="0" marL="0" rtl="0" algn="l">
              <a:spcBef>
                <a:spcPts val="0"/>
              </a:spcBef>
              <a:spcAft>
                <a:spcPts val="0"/>
              </a:spcAft>
              <a:buNone/>
            </a:pPr>
            <a:r>
              <a:rPr lang="en"/>
              <a:t>Fertilizer Application Rates per Country</a:t>
            </a:r>
            <a:endParaRPr/>
          </a:p>
          <a:p>
            <a:pPr indent="0" lvl="0" marL="0" rtl="0" algn="l">
              <a:spcBef>
                <a:spcPts val="0"/>
              </a:spcBef>
              <a:spcAft>
                <a:spcPts val="0"/>
              </a:spcAft>
              <a:buNone/>
            </a:pPr>
            <a:r>
              <a:rPr lang="en"/>
              <a:t>Sugar Consumption</a:t>
            </a:r>
            <a:endParaRPr/>
          </a:p>
          <a:p>
            <a:pPr indent="0" lvl="0" marL="0" rtl="0" algn="l">
              <a:spcBef>
                <a:spcPts val="0"/>
              </a:spcBef>
              <a:spcAft>
                <a:spcPts val="0"/>
              </a:spcAft>
              <a:buNone/>
            </a:pPr>
            <a:r>
              <a:rPr lang="en"/>
              <a:t>Alcohol Consumption per Capita</a:t>
            </a:r>
            <a:endParaRPr/>
          </a:p>
          <a:p>
            <a:pPr indent="0" lvl="0" marL="0" rtl="0" algn="l">
              <a:spcBef>
                <a:spcPts val="0"/>
              </a:spcBef>
              <a:spcAft>
                <a:spcPts val="0"/>
              </a:spcAft>
              <a:buNone/>
            </a:pPr>
            <a:r>
              <a:rPr lang="en"/>
              <a:t>Access to Healthy Drinking Water	</a:t>
            </a:r>
            <a:endParaRPr/>
          </a:p>
          <a:p>
            <a:pPr indent="0" lvl="0" marL="0" rtl="0" algn="l">
              <a:spcBef>
                <a:spcPts val="0"/>
              </a:spcBef>
              <a:spcAft>
                <a:spcPts val="0"/>
              </a:spcAft>
              <a:buNone/>
            </a:pPr>
            <a:r>
              <a:rPr lang="en"/>
              <a:t>CO2 Emissions</a:t>
            </a:r>
            <a:endParaRPr/>
          </a:p>
          <a:p>
            <a:pPr indent="0" lvl="0" marL="0" rtl="0" algn="l">
              <a:spcBef>
                <a:spcPts val="0"/>
              </a:spcBef>
              <a:spcAft>
                <a:spcPts val="0"/>
              </a:spcAft>
              <a:buNone/>
            </a:pPr>
            <a:r>
              <a:rPr lang="en"/>
              <a:t>Urban Population %</a:t>
            </a:r>
            <a:endParaRPr/>
          </a:p>
          <a:p>
            <a:pPr indent="0" lvl="0" marL="0" rtl="0" algn="l">
              <a:spcBef>
                <a:spcPts val="0"/>
              </a:spcBef>
              <a:spcAft>
                <a:spcPts val="0"/>
              </a:spcAft>
              <a:buNone/>
            </a:pPr>
            <a:r>
              <a:rPr lang="en"/>
              <a:t>Working Hours per Week</a:t>
            </a:r>
            <a:endParaRPr/>
          </a:p>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5" name="Shape 295"/>
        <p:cNvGrpSpPr/>
        <p:nvPr/>
      </p:nvGrpSpPr>
      <p:grpSpPr>
        <a:xfrm>
          <a:off x="0" y="0"/>
          <a:ext cx="0" cy="0"/>
          <a:chOff x="0" y="0"/>
          <a:chExt cx="0" cy="0"/>
        </a:xfrm>
      </p:grpSpPr>
      <p:sp>
        <p:nvSpPr>
          <p:cNvPr id="296" name="Google Shape;296;g64df3c1cce_0_2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64df3c1cce_0_2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Pablo</a:t>
            </a:r>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2" name="Shape 302"/>
        <p:cNvGrpSpPr/>
        <p:nvPr/>
      </p:nvGrpSpPr>
      <p:grpSpPr>
        <a:xfrm>
          <a:off x="0" y="0"/>
          <a:ext cx="0" cy="0"/>
          <a:chOff x="0" y="0"/>
          <a:chExt cx="0" cy="0"/>
        </a:xfrm>
      </p:grpSpPr>
      <p:sp>
        <p:nvSpPr>
          <p:cNvPr id="303" name="Google Shape;303;g6518ca071d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6518ca071d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Mike</a:t>
            </a:r>
            <a:endParaRPr/>
          </a:p>
          <a:p>
            <a:pPr indent="0" lvl="0" marL="0" rtl="0" algn="l">
              <a:spcBef>
                <a:spcPts val="0"/>
              </a:spcBef>
              <a:spcAft>
                <a:spcPts val="0"/>
              </a:spcAft>
              <a:buNone/>
            </a:pPr>
            <a:r>
              <a:rPr lang="en"/>
              <a:t>Once our data was cleaned up, we could start with some basic plots to search for patterns.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 this line plot we can clearly see some of the countries at the top and bottom range of life expectancies. </a:t>
            </a:r>
            <a:endParaRPr/>
          </a:p>
          <a:p>
            <a:pPr indent="0" lvl="0" marL="0" rtl="0" algn="l">
              <a:spcBef>
                <a:spcPts val="0"/>
              </a:spcBef>
              <a:spcAft>
                <a:spcPts val="0"/>
              </a:spcAft>
              <a:buNone/>
            </a:pPr>
            <a:r>
              <a:rPr lang="en"/>
              <a:t>Hong Kong, Japan, and Sweden all have very high life expectancies (between 75 and 84 years) </a:t>
            </a:r>
            <a:endParaRPr/>
          </a:p>
          <a:p>
            <a:pPr indent="0" lvl="0" marL="0" rtl="0" algn="l">
              <a:spcBef>
                <a:spcPts val="0"/>
              </a:spcBef>
              <a:spcAft>
                <a:spcPts val="0"/>
              </a:spcAft>
              <a:buNone/>
            </a:pPr>
            <a:r>
              <a:rPr lang="en"/>
              <a:t>United States and Mexico are in the intermediate range (between 70 and 80 years)</a:t>
            </a:r>
            <a:endParaRPr/>
          </a:p>
          <a:p>
            <a:pPr indent="0" lvl="0" marL="0" rtl="0" algn="l">
              <a:spcBef>
                <a:spcPts val="0"/>
              </a:spcBef>
              <a:spcAft>
                <a:spcPts val="0"/>
              </a:spcAft>
              <a:buNone/>
            </a:pPr>
            <a:r>
              <a:rPr lang="en"/>
              <a:t>And Ukrane, Iraq &amp; Zimbabwe are in the lower ranges (less than 73 years of age all the way down to about 44 years in 2002 for Zimbabwe)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know Iraq and Ukrane have been negatively impacted by war and political unrest in the past few years, however it would be interesting to research the possible cause of such a drastic drop in life expectancy for Zimbabwe between 1990 and 2002, and also what changes took place to return the life expectancy back to around 60 years in 2017. </a:t>
            </a:r>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9" name="Shape 309"/>
        <p:cNvGrpSpPr/>
        <p:nvPr/>
      </p:nvGrpSpPr>
      <p:grpSpPr>
        <a:xfrm>
          <a:off x="0" y="0"/>
          <a:ext cx="0" cy="0"/>
          <a:chOff x="0" y="0"/>
          <a:chExt cx="0" cy="0"/>
        </a:xfrm>
      </p:grpSpPr>
      <p:sp>
        <p:nvSpPr>
          <p:cNvPr id="310" name="Google Shape;310;g6518ca071d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6518ca071d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Mike</a:t>
            </a:r>
            <a:endParaRPr/>
          </a:p>
          <a:p>
            <a:pPr indent="0" lvl="0" marL="0" rtl="0" algn="l">
              <a:spcBef>
                <a:spcPts val="0"/>
              </a:spcBef>
              <a:spcAft>
                <a:spcPts val="0"/>
              </a:spcAft>
              <a:buNone/>
            </a:pPr>
            <a:r>
              <a:rPr lang="en"/>
              <a:t>Our first attempt at trying to find causes and effects turned out to be a little disappointing and a bit misleading. </a:t>
            </a:r>
            <a:endParaRPr/>
          </a:p>
          <a:p>
            <a:pPr indent="0" lvl="0" marL="0" rtl="0" algn="l">
              <a:spcBef>
                <a:spcPts val="0"/>
              </a:spcBef>
              <a:spcAft>
                <a:spcPts val="0"/>
              </a:spcAft>
              <a:buNone/>
            </a:pPr>
            <a:r>
              <a:rPr lang="en"/>
              <a:t>For example, this plot shows how life expectancy in Japan has increased slightly in the past 25 years, </a:t>
            </a:r>
            <a:endParaRPr/>
          </a:p>
          <a:p>
            <a:pPr indent="0" lvl="0" marL="0" rtl="0" algn="l">
              <a:spcBef>
                <a:spcPts val="0"/>
              </a:spcBef>
              <a:spcAft>
                <a:spcPts val="0"/>
              </a:spcAft>
              <a:buNone/>
            </a:pPr>
            <a:r>
              <a:rPr lang="en"/>
              <a:t>At the same time, Urban population increased significantly, from around 79% to 99%, showing some probability that urban population % might increase life expectancy. Having a longer time frame might improve the accuracy of this assumption. </a:t>
            </a:r>
            <a:endParaRPr/>
          </a:p>
          <a:p>
            <a:pPr indent="0" lvl="0" marL="0" rtl="0" algn="l">
              <a:spcBef>
                <a:spcPts val="0"/>
              </a:spcBef>
              <a:spcAft>
                <a:spcPts val="0"/>
              </a:spcAft>
              <a:buNone/>
            </a:pPr>
            <a:r>
              <a:rPr lang="en"/>
              <a:t>This is probably due to the ease of access to better medical care and specialized doctors who usually work in big city hospitals.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Access to clean water in Japan shows very little correlation to life expectancy, however the fact that it maintained at 100% for the entire time frame obviously had a positive effect on the population.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 these two factors in combination would most likely create some of the conditions necessary for raising Life Expectancy in the country.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7" name="Shape 317"/>
        <p:cNvGrpSpPr/>
        <p:nvPr/>
      </p:nvGrpSpPr>
      <p:grpSpPr>
        <a:xfrm>
          <a:off x="0" y="0"/>
          <a:ext cx="0" cy="0"/>
          <a:chOff x="0" y="0"/>
          <a:chExt cx="0" cy="0"/>
        </a:xfrm>
      </p:grpSpPr>
      <p:sp>
        <p:nvSpPr>
          <p:cNvPr id="318" name="Google Shape;318;g6518ca071d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6518ca071d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Mike</a:t>
            </a:r>
            <a:endParaRPr/>
          </a:p>
          <a:p>
            <a:pPr indent="0" lvl="0" marL="0" rtl="0" algn="l">
              <a:spcBef>
                <a:spcPts val="0"/>
              </a:spcBef>
              <a:spcAft>
                <a:spcPts val="0"/>
              </a:spcAft>
              <a:buNone/>
            </a:pPr>
            <a:r>
              <a:rPr lang="en"/>
              <a:t>Another example that shows very different results is Zimbabwe. </a:t>
            </a:r>
            <a:endParaRPr/>
          </a:p>
          <a:p>
            <a:pPr indent="0" lvl="0" marL="0" rtl="0" algn="l">
              <a:spcBef>
                <a:spcPts val="0"/>
              </a:spcBef>
              <a:spcAft>
                <a:spcPts val="0"/>
              </a:spcAft>
              <a:buNone/>
            </a:pPr>
            <a:r>
              <a:rPr lang="en"/>
              <a:t>This chart shows access to water maintained at around 80% for the entire period and Urban population increasing slightly from </a:t>
            </a:r>
            <a:r>
              <a:rPr lang="en"/>
              <a:t>approximately</a:t>
            </a:r>
            <a:r>
              <a:rPr lang="en"/>
              <a:t> 30% to 39% in 2002 and then back down to 30% by 2015</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 this case, neither Access to Water nor Urban Population % can explain the sudden drop in life expectancy between 1990 and 2002.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Furthermore, certain events may not have an immediate effect on life expectancy.</a:t>
            </a:r>
            <a:endParaRPr/>
          </a:p>
          <a:p>
            <a:pPr indent="0" lvl="0" marL="0" rtl="0" algn="l">
              <a:spcBef>
                <a:spcPts val="0"/>
              </a:spcBef>
              <a:spcAft>
                <a:spcPts val="0"/>
              </a:spcAft>
              <a:buNone/>
            </a:pPr>
            <a:r>
              <a:rPr lang="en"/>
              <a:t>In other words, there may be a delayed effect from some change in behavior or events in the country. </a:t>
            </a:r>
            <a:endParaRPr/>
          </a:p>
          <a:p>
            <a:pPr indent="0" lvl="0" marL="0" rtl="0" algn="l">
              <a:spcBef>
                <a:spcPts val="0"/>
              </a:spcBef>
              <a:spcAft>
                <a:spcPts val="0"/>
              </a:spcAft>
              <a:buNone/>
            </a:pPr>
            <a:r>
              <a:rPr lang="en"/>
              <a:t>For example, the negative effects of global warming are just now being felt after many years of uncontrolled pollution and burning of fossil fules.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led us to the theory that we could find correlations from certain events in the past with the resulting effect of life expectancy in recent years. </a:t>
            </a:r>
            <a:endParaRPr/>
          </a:p>
          <a:p>
            <a:pPr indent="0" lvl="0" marL="0" rtl="0" algn="l">
              <a:spcBef>
                <a:spcPts val="0"/>
              </a:spcBef>
              <a:spcAft>
                <a:spcPts val="0"/>
              </a:spcAft>
              <a:buNone/>
            </a:pPr>
            <a:r>
              <a:rPr lang="en"/>
              <a:t>To do that we had to rely on more advanced statistics to create the following formulas and experiments.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5" name="Shape 325"/>
        <p:cNvGrpSpPr/>
        <p:nvPr/>
      </p:nvGrpSpPr>
      <p:grpSpPr>
        <a:xfrm>
          <a:off x="0" y="0"/>
          <a:ext cx="0" cy="0"/>
          <a:chOff x="0" y="0"/>
          <a:chExt cx="0" cy="0"/>
        </a:xfrm>
      </p:grpSpPr>
      <p:sp>
        <p:nvSpPr>
          <p:cNvPr id="326" name="Google Shape;326;g64df3c1cce_0_2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64df3c1cce_0_2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sz="1200"/>
              <a:t>Alan</a:t>
            </a:r>
            <a:endParaRPr sz="1200"/>
          </a:p>
          <a:p>
            <a:pPr indent="0" lvl="0" marL="0" rtl="0" algn="l">
              <a:lnSpc>
                <a:spcPct val="115000"/>
              </a:lnSpc>
              <a:spcBef>
                <a:spcPts val="1200"/>
              </a:spcBef>
              <a:spcAft>
                <a:spcPts val="0"/>
              </a:spcAft>
              <a:buNone/>
            </a:pPr>
            <a:r>
              <a:rPr lang="en" sz="1200"/>
              <a:t>Four our analysis, we relied on two mathematical measurements: The p-value and the Pearson correlation index.</a:t>
            </a:r>
            <a:endParaRPr sz="1200"/>
          </a:p>
          <a:p>
            <a:pPr indent="0" lvl="0" marL="0" rtl="0" algn="l">
              <a:lnSpc>
                <a:spcPct val="115000"/>
              </a:lnSpc>
              <a:spcBef>
                <a:spcPts val="1200"/>
              </a:spcBef>
              <a:spcAft>
                <a:spcPts val="0"/>
              </a:spcAft>
              <a:buNone/>
            </a:pPr>
            <a:r>
              <a:rPr lang="en" sz="1200"/>
              <a:t>As we have seen in class before, the p-value is a measurement of how significant a relationship is. This tells us whether we can reject the null hypothesis or not. Since we are doing linear regressions for our analysis, the null hypothesis would be that there is a correlation between the variables we are measuring. Like we all know, if we found a p-value more than 0.05, then we would not be able to reject the null hypothesis, meaning that there does exist a relationship between our variables.</a:t>
            </a:r>
            <a:endParaRPr sz="1200"/>
          </a:p>
          <a:p>
            <a:pPr indent="0" lvl="0" marL="0" rtl="0" algn="l">
              <a:lnSpc>
                <a:spcPct val="115000"/>
              </a:lnSpc>
              <a:spcBef>
                <a:spcPts val="1200"/>
              </a:spcBef>
              <a:spcAft>
                <a:spcPts val="0"/>
              </a:spcAft>
              <a:buNone/>
            </a:pPr>
            <a:r>
              <a:rPr lang="en" sz="1200"/>
              <a:t>That said, just because there exists a relationship does not mean that we know how strong it is, less so whether the variables are positively or negatively correlated. This is where the Person correlation index comes into play. This coefficient is a measure of how strongly correlated are two variables on a scale that goes from -1 to 1. At either extreme of this scale, we can say that the two variables are perfectly correlated either positively (they both increase at the same time) or negatively (one increases as the other one decreases). A coefficient of zero would indicate that there is no linear correlation between the variables.</a:t>
            </a:r>
            <a:endParaRPr sz="1200"/>
          </a:p>
          <a:p>
            <a:pPr indent="0" lvl="0" marL="0" rtl="0" algn="l">
              <a:lnSpc>
                <a:spcPct val="115000"/>
              </a:lnSpc>
              <a:spcBef>
                <a:spcPts val="1200"/>
              </a:spcBef>
              <a:spcAft>
                <a:spcPts val="1200"/>
              </a:spcAft>
              <a:buNone/>
            </a:pPr>
            <a:r>
              <a:rPr lang="en" sz="1200"/>
              <a:t>It is important to note, however, that this analysis only applies to linear correlations. Just because the correlation coefficient is zero, it does not necessarily mean that the variables are not related. As we can see on this example image, even if there is a clear pattern between the two variables, the correlation coefficient can still be zero. So, in the cases where there is no correlation found, a deeper analysis would be required to rule out other kinds of relationships (like exponential, sinusoidal, etc). Or, it could also mean that there are hidden variables that we are not taking into account</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4" name="Shape 334"/>
        <p:cNvGrpSpPr/>
        <p:nvPr/>
      </p:nvGrpSpPr>
      <p:grpSpPr>
        <a:xfrm>
          <a:off x="0" y="0"/>
          <a:ext cx="0" cy="0"/>
          <a:chOff x="0" y="0"/>
          <a:chExt cx="0" cy="0"/>
        </a:xfrm>
      </p:grpSpPr>
      <p:sp>
        <p:nvSpPr>
          <p:cNvPr id="335" name="Google Shape;335;g6518ca071d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6518ca071d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accent3"/>
        </a:solidFill>
      </p:bgPr>
    </p:bg>
    <p:spTree>
      <p:nvGrpSpPr>
        <p:cNvPr id="9" name="Shape 9"/>
        <p:cNvGrpSpPr/>
        <p:nvPr/>
      </p:nvGrpSpPr>
      <p:grpSpPr>
        <a:xfrm>
          <a:off x="0" y="0"/>
          <a:ext cx="0" cy="0"/>
          <a:chOff x="0" y="0"/>
          <a:chExt cx="0" cy="0"/>
        </a:xfrm>
      </p:grpSpPr>
      <p:grpSp>
        <p:nvGrpSpPr>
          <p:cNvPr id="10" name="Google Shape;10;p2"/>
          <p:cNvGrpSpPr/>
          <p:nvPr/>
        </p:nvGrpSpPr>
        <p:grpSpPr>
          <a:xfrm>
            <a:off x="7343003" y="3409675"/>
            <a:ext cx="1691422" cy="1732548"/>
            <a:chOff x="7343003" y="3409675"/>
            <a:chExt cx="1691422" cy="1732548"/>
          </a:xfrm>
        </p:grpSpPr>
        <p:grpSp>
          <p:nvGrpSpPr>
            <p:cNvPr id="11" name="Google Shape;11;p2"/>
            <p:cNvGrpSpPr/>
            <p:nvPr/>
          </p:nvGrpSpPr>
          <p:grpSpPr>
            <a:xfrm>
              <a:off x="7343003" y="4453711"/>
              <a:ext cx="316800" cy="688513"/>
              <a:chOff x="7343003" y="4453711"/>
              <a:chExt cx="316800" cy="688513"/>
            </a:xfrm>
          </p:grpSpPr>
          <p:sp>
            <p:nvSpPr>
              <p:cNvPr id="12" name="Google Shape;12;p2"/>
              <p:cNvSpPr/>
              <p:nvPr/>
            </p:nvSpPr>
            <p:spPr>
              <a:xfrm>
                <a:off x="7343003"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7343003"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 name="Google Shape;14;p2"/>
            <p:cNvGrpSpPr/>
            <p:nvPr/>
          </p:nvGrpSpPr>
          <p:grpSpPr>
            <a:xfrm>
              <a:off x="7801210" y="4105700"/>
              <a:ext cx="316800" cy="1036523"/>
              <a:chOff x="7801210" y="4105700"/>
              <a:chExt cx="316800" cy="1036523"/>
            </a:xfrm>
          </p:grpSpPr>
          <p:sp>
            <p:nvSpPr>
              <p:cNvPr id="15" name="Google Shape;15;p2"/>
              <p:cNvSpPr/>
              <p:nvPr/>
            </p:nvSpPr>
            <p:spPr>
              <a:xfrm>
                <a:off x="7801210"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7801210"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7801210"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8259418" y="3757688"/>
              <a:ext cx="316800" cy="1384535"/>
              <a:chOff x="8259418" y="3757688"/>
              <a:chExt cx="316800" cy="1384535"/>
            </a:xfrm>
          </p:grpSpPr>
          <p:sp>
            <p:nvSpPr>
              <p:cNvPr id="19" name="Google Shape;19;p2"/>
              <p:cNvSpPr/>
              <p:nvPr/>
            </p:nvSpPr>
            <p:spPr>
              <a:xfrm>
                <a:off x="8259418"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8259418"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8259418"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8259418"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 name="Google Shape;23;p2"/>
            <p:cNvGrpSpPr/>
            <p:nvPr/>
          </p:nvGrpSpPr>
          <p:grpSpPr>
            <a:xfrm>
              <a:off x="8717625" y="3409675"/>
              <a:ext cx="316800" cy="1732548"/>
              <a:chOff x="8717625" y="3409675"/>
              <a:chExt cx="316800" cy="1732548"/>
            </a:xfrm>
          </p:grpSpPr>
          <p:sp>
            <p:nvSpPr>
              <p:cNvPr id="24" name="Google Shape;24;p2"/>
              <p:cNvSpPr/>
              <p:nvPr/>
            </p:nvSpPr>
            <p:spPr>
              <a:xfrm>
                <a:off x="8717625"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8717625"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8717625"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8717625" y="3409675"/>
                <a:ext cx="316800" cy="1732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8717625"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9" name="Google Shape;29;p2"/>
          <p:cNvGrpSpPr/>
          <p:nvPr/>
        </p:nvGrpSpPr>
        <p:grpSpPr>
          <a:xfrm>
            <a:off x="5043503" y="0"/>
            <a:ext cx="3814072" cy="3839102"/>
            <a:chOff x="5043503" y="0"/>
            <a:chExt cx="3814072" cy="3839102"/>
          </a:xfrm>
        </p:grpSpPr>
        <p:sp>
          <p:nvSpPr>
            <p:cNvPr id="30" name="Google Shape;30;p2"/>
            <p:cNvSpPr/>
            <p:nvPr/>
          </p:nvSpPr>
          <p:spPr>
            <a:xfrm>
              <a:off x="8460975" y="1817775"/>
              <a:ext cx="396600" cy="3966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rot="-9830444">
              <a:off x="6469759" y="3480728"/>
              <a:ext cx="320148" cy="32014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 name="Google Shape;32;p2"/>
            <p:cNvGrpSpPr/>
            <p:nvPr/>
          </p:nvGrpSpPr>
          <p:grpSpPr>
            <a:xfrm>
              <a:off x="7647812" y="2704283"/>
              <a:ext cx="635219" cy="635219"/>
              <a:chOff x="6725724" y="2701260"/>
              <a:chExt cx="1208101" cy="1208100"/>
            </a:xfrm>
          </p:grpSpPr>
          <p:sp>
            <p:nvSpPr>
              <p:cNvPr id="33" name="Google Shape;33;p2"/>
              <p:cNvSpPr/>
              <p:nvPr/>
            </p:nvSpPr>
            <p:spPr>
              <a:xfrm rot="5400000">
                <a:off x="6725725" y="2701260"/>
                <a:ext cx="1208100" cy="12081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rot="5400000">
                <a:off x="6725724" y="2701260"/>
                <a:ext cx="1208100" cy="1208100"/>
              </a:xfrm>
              <a:prstGeom prst="pie">
                <a:avLst>
                  <a:gd fmla="val 8244818" name="adj1"/>
                  <a:gd fmla="val 16246175"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rot="5400000">
                <a:off x="6954988" y="2930398"/>
                <a:ext cx="749700" cy="7497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2"/>
            <p:cNvSpPr/>
            <p:nvPr/>
          </p:nvSpPr>
          <p:spPr>
            <a:xfrm>
              <a:off x="8460975" y="1817775"/>
              <a:ext cx="396600" cy="396600"/>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 name="Google Shape;37;p2"/>
            <p:cNvGrpSpPr/>
            <p:nvPr/>
          </p:nvGrpSpPr>
          <p:grpSpPr>
            <a:xfrm>
              <a:off x="7952720" y="179238"/>
              <a:ext cx="873165" cy="873003"/>
              <a:chOff x="7754428" y="208725"/>
              <a:chExt cx="541800" cy="541800"/>
            </a:xfrm>
          </p:grpSpPr>
          <p:sp>
            <p:nvSpPr>
              <p:cNvPr id="38" name="Google Shape;38;p2"/>
              <p:cNvSpPr/>
              <p:nvPr/>
            </p:nvSpPr>
            <p:spPr>
              <a:xfrm rot="-8647347">
                <a:off x="7831319" y="285616"/>
                <a:ext cx="388018" cy="38801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rot="-8647347">
                <a:off x="7831319" y="285616"/>
                <a:ext cx="388018" cy="388018"/>
              </a:xfrm>
              <a:prstGeom prst="pie">
                <a:avLst>
                  <a:gd fmla="val 19376841" name="adj1"/>
                  <a:gd fmla="val 12313574"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 name="Google Shape;40;p2"/>
            <p:cNvSpPr/>
            <p:nvPr/>
          </p:nvSpPr>
          <p:spPr>
            <a:xfrm>
              <a:off x="5399840" y="356365"/>
              <a:ext cx="2577000" cy="25770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rot="2043858">
              <a:off x="5503813" y="460310"/>
              <a:ext cx="2369480" cy="236948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5399795" y="360281"/>
              <a:ext cx="2577000" cy="2577000"/>
            </a:xfrm>
            <a:prstGeom prst="pie">
              <a:avLst>
                <a:gd fmla="val 8801158"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rot="2044777">
              <a:off x="5911449" y="867729"/>
              <a:ext cx="1554223" cy="1554223"/>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5399795" y="356358"/>
              <a:ext cx="2577000" cy="2577000"/>
            </a:xfrm>
            <a:prstGeom prst="pie">
              <a:avLst>
                <a:gd fmla="val 1255410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rot="-9830444">
              <a:off x="6469759" y="3480727"/>
              <a:ext cx="320148" cy="320148"/>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 name="Google Shape;46;p2"/>
          <p:cNvSpPr txBox="1"/>
          <p:nvPr>
            <p:ph type="ctrTitle"/>
          </p:nvPr>
        </p:nvSpPr>
        <p:spPr>
          <a:xfrm>
            <a:off x="824000" y="1613813"/>
            <a:ext cx="4255500" cy="18729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47" name="Google Shape;47;p2"/>
          <p:cNvSpPr txBox="1"/>
          <p:nvPr>
            <p:ph idx="1" type="subTitle"/>
          </p:nvPr>
        </p:nvSpPr>
        <p:spPr>
          <a:xfrm>
            <a:off x="824000" y="3596300"/>
            <a:ext cx="4255500" cy="695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48" name="Google Shape;48;p2"/>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accent3"/>
        </a:solidFill>
      </p:bgPr>
    </p:bg>
    <p:spTree>
      <p:nvGrpSpPr>
        <p:cNvPr id="141" name="Shape 141"/>
        <p:cNvGrpSpPr/>
        <p:nvPr/>
      </p:nvGrpSpPr>
      <p:grpSpPr>
        <a:xfrm>
          <a:off x="0" y="0"/>
          <a:ext cx="0" cy="0"/>
          <a:chOff x="0" y="0"/>
          <a:chExt cx="0" cy="0"/>
        </a:xfrm>
      </p:grpSpPr>
      <p:grpSp>
        <p:nvGrpSpPr>
          <p:cNvPr id="142" name="Google Shape;142;p11"/>
          <p:cNvGrpSpPr/>
          <p:nvPr/>
        </p:nvGrpSpPr>
        <p:grpSpPr>
          <a:xfrm>
            <a:off x="52" y="4099200"/>
            <a:ext cx="9144036" cy="1044300"/>
            <a:chOff x="52" y="4099200"/>
            <a:chExt cx="9144036" cy="1044300"/>
          </a:xfrm>
        </p:grpSpPr>
        <p:grpSp>
          <p:nvGrpSpPr>
            <p:cNvPr id="143" name="Google Shape;143;p11"/>
            <p:cNvGrpSpPr/>
            <p:nvPr/>
          </p:nvGrpSpPr>
          <p:grpSpPr>
            <a:xfrm>
              <a:off x="52" y="4309200"/>
              <a:ext cx="231622" cy="834300"/>
              <a:chOff x="2688737" y="4301380"/>
              <a:chExt cx="231900" cy="834300"/>
            </a:xfrm>
          </p:grpSpPr>
          <p:sp>
            <p:nvSpPr>
              <p:cNvPr id="144" name="Google Shape;144;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 name="Google Shape;148;p11"/>
            <p:cNvGrpSpPr/>
            <p:nvPr/>
          </p:nvGrpSpPr>
          <p:grpSpPr>
            <a:xfrm>
              <a:off x="371406" y="4099200"/>
              <a:ext cx="231622" cy="1044300"/>
              <a:chOff x="2688737" y="4091380"/>
              <a:chExt cx="231900" cy="1044300"/>
            </a:xfrm>
          </p:grpSpPr>
          <p:sp>
            <p:nvSpPr>
              <p:cNvPr id="149" name="Google Shape;149;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flipH="1">
                <a:off x="2688737" y="4091380"/>
                <a:ext cx="2319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 name="Google Shape;154;p11"/>
            <p:cNvGrpSpPr/>
            <p:nvPr/>
          </p:nvGrpSpPr>
          <p:grpSpPr>
            <a:xfrm>
              <a:off x="742761" y="4309200"/>
              <a:ext cx="231622" cy="834300"/>
              <a:chOff x="2688737" y="4301380"/>
              <a:chExt cx="231900" cy="834300"/>
            </a:xfrm>
          </p:grpSpPr>
          <p:sp>
            <p:nvSpPr>
              <p:cNvPr id="155" name="Google Shape;155;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 name="Google Shape;159;p11"/>
            <p:cNvGrpSpPr/>
            <p:nvPr/>
          </p:nvGrpSpPr>
          <p:grpSpPr>
            <a:xfrm>
              <a:off x="1114115" y="4518900"/>
              <a:ext cx="231622" cy="624600"/>
              <a:chOff x="2688737" y="4511080"/>
              <a:chExt cx="231900" cy="624600"/>
            </a:xfrm>
          </p:grpSpPr>
          <p:sp>
            <p:nvSpPr>
              <p:cNvPr id="160" name="Google Shape;160;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 name="Google Shape;163;p11"/>
            <p:cNvGrpSpPr/>
            <p:nvPr/>
          </p:nvGrpSpPr>
          <p:grpSpPr>
            <a:xfrm>
              <a:off x="1856753" y="4099200"/>
              <a:ext cx="231600" cy="1044300"/>
              <a:chOff x="1856753" y="4099200"/>
              <a:chExt cx="231600" cy="1044300"/>
            </a:xfrm>
          </p:grpSpPr>
          <p:sp>
            <p:nvSpPr>
              <p:cNvPr id="164" name="Google Shape;164;p11"/>
              <p:cNvSpPr/>
              <p:nvPr/>
            </p:nvSpPr>
            <p:spPr>
              <a:xfrm flipH="1">
                <a:off x="185675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1"/>
              <p:cNvSpPr/>
              <p:nvPr/>
            </p:nvSpPr>
            <p:spPr>
              <a:xfrm flipH="1">
                <a:off x="185675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1"/>
              <p:cNvSpPr/>
              <p:nvPr/>
            </p:nvSpPr>
            <p:spPr>
              <a:xfrm flipH="1">
                <a:off x="185675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1"/>
              <p:cNvSpPr/>
              <p:nvPr/>
            </p:nvSpPr>
            <p:spPr>
              <a:xfrm flipH="1">
                <a:off x="1856753"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1"/>
              <p:cNvSpPr/>
              <p:nvPr/>
            </p:nvSpPr>
            <p:spPr>
              <a:xfrm flipH="1">
                <a:off x="185675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 name="Google Shape;169;p11"/>
            <p:cNvGrpSpPr/>
            <p:nvPr/>
          </p:nvGrpSpPr>
          <p:grpSpPr>
            <a:xfrm>
              <a:off x="2228107" y="4309200"/>
              <a:ext cx="231600" cy="834300"/>
              <a:chOff x="2228107" y="4309200"/>
              <a:chExt cx="231600" cy="834300"/>
            </a:xfrm>
          </p:grpSpPr>
          <p:sp>
            <p:nvSpPr>
              <p:cNvPr id="170" name="Google Shape;170;p11"/>
              <p:cNvSpPr/>
              <p:nvPr/>
            </p:nvSpPr>
            <p:spPr>
              <a:xfrm flipH="1">
                <a:off x="222810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1"/>
              <p:cNvSpPr/>
              <p:nvPr/>
            </p:nvSpPr>
            <p:spPr>
              <a:xfrm flipH="1">
                <a:off x="2228107"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1"/>
              <p:cNvSpPr/>
              <p:nvPr/>
            </p:nvSpPr>
            <p:spPr>
              <a:xfrm flipH="1">
                <a:off x="222810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1"/>
              <p:cNvSpPr/>
              <p:nvPr/>
            </p:nvSpPr>
            <p:spPr>
              <a:xfrm flipH="1">
                <a:off x="222810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 name="Google Shape;174;p11"/>
            <p:cNvGrpSpPr/>
            <p:nvPr/>
          </p:nvGrpSpPr>
          <p:grpSpPr>
            <a:xfrm>
              <a:off x="2599462" y="4518900"/>
              <a:ext cx="231600" cy="624600"/>
              <a:chOff x="2599462" y="4518900"/>
              <a:chExt cx="231600" cy="624600"/>
            </a:xfrm>
          </p:grpSpPr>
          <p:sp>
            <p:nvSpPr>
              <p:cNvPr id="175" name="Google Shape;175;p11"/>
              <p:cNvSpPr/>
              <p:nvPr/>
            </p:nvSpPr>
            <p:spPr>
              <a:xfrm flipH="1">
                <a:off x="259946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1"/>
              <p:cNvSpPr/>
              <p:nvPr/>
            </p:nvSpPr>
            <p:spPr>
              <a:xfrm flipH="1">
                <a:off x="259946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1"/>
              <p:cNvSpPr/>
              <p:nvPr/>
            </p:nvSpPr>
            <p:spPr>
              <a:xfrm flipH="1">
                <a:off x="259946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 name="Google Shape;178;p11"/>
            <p:cNvGrpSpPr/>
            <p:nvPr/>
          </p:nvGrpSpPr>
          <p:grpSpPr>
            <a:xfrm>
              <a:off x="3342171" y="4099200"/>
              <a:ext cx="231600" cy="1044300"/>
              <a:chOff x="3342171" y="4099200"/>
              <a:chExt cx="231600" cy="1044300"/>
            </a:xfrm>
          </p:grpSpPr>
          <p:sp>
            <p:nvSpPr>
              <p:cNvPr id="179" name="Google Shape;179;p11"/>
              <p:cNvSpPr/>
              <p:nvPr/>
            </p:nvSpPr>
            <p:spPr>
              <a:xfrm flipH="1">
                <a:off x="334217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1"/>
              <p:cNvSpPr/>
              <p:nvPr/>
            </p:nvSpPr>
            <p:spPr>
              <a:xfrm flipH="1">
                <a:off x="334217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1"/>
              <p:cNvSpPr/>
              <p:nvPr/>
            </p:nvSpPr>
            <p:spPr>
              <a:xfrm flipH="1">
                <a:off x="334217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1"/>
              <p:cNvSpPr/>
              <p:nvPr/>
            </p:nvSpPr>
            <p:spPr>
              <a:xfrm flipH="1">
                <a:off x="3342171"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1"/>
              <p:cNvSpPr/>
              <p:nvPr/>
            </p:nvSpPr>
            <p:spPr>
              <a:xfrm flipH="1">
                <a:off x="334217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 name="Google Shape;184;p11"/>
            <p:cNvGrpSpPr/>
            <p:nvPr/>
          </p:nvGrpSpPr>
          <p:grpSpPr>
            <a:xfrm>
              <a:off x="3713525" y="4309200"/>
              <a:ext cx="231600" cy="834300"/>
              <a:chOff x="3713525" y="4309200"/>
              <a:chExt cx="231600" cy="834300"/>
            </a:xfrm>
          </p:grpSpPr>
          <p:sp>
            <p:nvSpPr>
              <p:cNvPr id="185" name="Google Shape;185;p11"/>
              <p:cNvSpPr/>
              <p:nvPr/>
            </p:nvSpPr>
            <p:spPr>
              <a:xfrm flipH="1">
                <a:off x="371352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1"/>
              <p:cNvSpPr/>
              <p:nvPr/>
            </p:nvSpPr>
            <p:spPr>
              <a:xfrm flipH="1">
                <a:off x="3713525"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1"/>
              <p:cNvSpPr/>
              <p:nvPr/>
            </p:nvSpPr>
            <p:spPr>
              <a:xfrm flipH="1">
                <a:off x="371352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1"/>
              <p:cNvSpPr/>
              <p:nvPr/>
            </p:nvSpPr>
            <p:spPr>
              <a:xfrm flipH="1">
                <a:off x="371352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 name="Google Shape;189;p11"/>
            <p:cNvGrpSpPr/>
            <p:nvPr/>
          </p:nvGrpSpPr>
          <p:grpSpPr>
            <a:xfrm>
              <a:off x="1485398" y="4309200"/>
              <a:ext cx="231600" cy="834300"/>
              <a:chOff x="1485398" y="4309200"/>
              <a:chExt cx="231600" cy="834300"/>
            </a:xfrm>
          </p:grpSpPr>
          <p:sp>
            <p:nvSpPr>
              <p:cNvPr id="190" name="Google Shape;190;p11"/>
              <p:cNvSpPr/>
              <p:nvPr/>
            </p:nvSpPr>
            <p:spPr>
              <a:xfrm flipH="1">
                <a:off x="148539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1"/>
              <p:cNvSpPr/>
              <p:nvPr/>
            </p:nvSpPr>
            <p:spPr>
              <a:xfrm flipH="1">
                <a:off x="148539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1"/>
              <p:cNvSpPr/>
              <p:nvPr/>
            </p:nvSpPr>
            <p:spPr>
              <a:xfrm flipH="1">
                <a:off x="148539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1"/>
              <p:cNvSpPr/>
              <p:nvPr/>
            </p:nvSpPr>
            <p:spPr>
              <a:xfrm flipH="1">
                <a:off x="148539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 name="Google Shape;194;p11"/>
            <p:cNvGrpSpPr/>
            <p:nvPr/>
          </p:nvGrpSpPr>
          <p:grpSpPr>
            <a:xfrm>
              <a:off x="4084879" y="4518900"/>
              <a:ext cx="231600" cy="624600"/>
              <a:chOff x="4084879" y="4518900"/>
              <a:chExt cx="231600" cy="624600"/>
            </a:xfrm>
          </p:grpSpPr>
          <p:sp>
            <p:nvSpPr>
              <p:cNvPr id="195" name="Google Shape;195;p11"/>
              <p:cNvSpPr/>
              <p:nvPr/>
            </p:nvSpPr>
            <p:spPr>
              <a:xfrm flipH="1">
                <a:off x="40848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1"/>
              <p:cNvSpPr/>
              <p:nvPr/>
            </p:nvSpPr>
            <p:spPr>
              <a:xfrm flipH="1">
                <a:off x="40848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1"/>
              <p:cNvSpPr/>
              <p:nvPr/>
            </p:nvSpPr>
            <p:spPr>
              <a:xfrm flipH="1">
                <a:off x="40848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 name="Google Shape;198;p11"/>
            <p:cNvGrpSpPr/>
            <p:nvPr/>
          </p:nvGrpSpPr>
          <p:grpSpPr>
            <a:xfrm>
              <a:off x="2970816" y="4309200"/>
              <a:ext cx="231600" cy="834300"/>
              <a:chOff x="2970816" y="4309200"/>
              <a:chExt cx="231600" cy="834300"/>
            </a:xfrm>
          </p:grpSpPr>
          <p:sp>
            <p:nvSpPr>
              <p:cNvPr id="199" name="Google Shape;199;p11"/>
              <p:cNvSpPr/>
              <p:nvPr/>
            </p:nvSpPr>
            <p:spPr>
              <a:xfrm flipH="1">
                <a:off x="297081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1"/>
              <p:cNvSpPr/>
              <p:nvPr/>
            </p:nvSpPr>
            <p:spPr>
              <a:xfrm flipH="1">
                <a:off x="297081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1"/>
              <p:cNvSpPr/>
              <p:nvPr/>
            </p:nvSpPr>
            <p:spPr>
              <a:xfrm flipH="1">
                <a:off x="297081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1"/>
              <p:cNvSpPr/>
              <p:nvPr/>
            </p:nvSpPr>
            <p:spPr>
              <a:xfrm flipH="1">
                <a:off x="297081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 name="Google Shape;203;p11"/>
            <p:cNvGrpSpPr/>
            <p:nvPr/>
          </p:nvGrpSpPr>
          <p:grpSpPr>
            <a:xfrm>
              <a:off x="4456234" y="4309200"/>
              <a:ext cx="231600" cy="834300"/>
              <a:chOff x="4456234" y="4309200"/>
              <a:chExt cx="231600" cy="834300"/>
            </a:xfrm>
          </p:grpSpPr>
          <p:sp>
            <p:nvSpPr>
              <p:cNvPr id="204" name="Google Shape;204;p11"/>
              <p:cNvSpPr/>
              <p:nvPr/>
            </p:nvSpPr>
            <p:spPr>
              <a:xfrm flipH="1">
                <a:off x="445623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1"/>
              <p:cNvSpPr/>
              <p:nvPr/>
            </p:nvSpPr>
            <p:spPr>
              <a:xfrm flipH="1">
                <a:off x="445623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1"/>
              <p:cNvSpPr/>
              <p:nvPr/>
            </p:nvSpPr>
            <p:spPr>
              <a:xfrm flipH="1">
                <a:off x="445623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1"/>
              <p:cNvSpPr/>
              <p:nvPr/>
            </p:nvSpPr>
            <p:spPr>
              <a:xfrm flipH="1">
                <a:off x="445623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 name="Google Shape;208;p11"/>
            <p:cNvGrpSpPr/>
            <p:nvPr/>
          </p:nvGrpSpPr>
          <p:grpSpPr>
            <a:xfrm>
              <a:off x="4827588" y="4099200"/>
              <a:ext cx="231600" cy="1044300"/>
              <a:chOff x="4827588" y="4099200"/>
              <a:chExt cx="231600" cy="1044300"/>
            </a:xfrm>
          </p:grpSpPr>
          <p:sp>
            <p:nvSpPr>
              <p:cNvPr id="209" name="Google Shape;209;p11"/>
              <p:cNvSpPr/>
              <p:nvPr/>
            </p:nvSpPr>
            <p:spPr>
              <a:xfrm flipH="1">
                <a:off x="48275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1"/>
              <p:cNvSpPr/>
              <p:nvPr/>
            </p:nvSpPr>
            <p:spPr>
              <a:xfrm flipH="1">
                <a:off x="48275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1"/>
              <p:cNvSpPr/>
              <p:nvPr/>
            </p:nvSpPr>
            <p:spPr>
              <a:xfrm flipH="1">
                <a:off x="48275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1"/>
              <p:cNvSpPr/>
              <p:nvPr/>
            </p:nvSpPr>
            <p:spPr>
              <a:xfrm flipH="1">
                <a:off x="4827588"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1"/>
              <p:cNvSpPr/>
              <p:nvPr/>
            </p:nvSpPr>
            <p:spPr>
              <a:xfrm flipH="1">
                <a:off x="48275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4" name="Google Shape;214;p11"/>
            <p:cNvGrpSpPr/>
            <p:nvPr/>
          </p:nvGrpSpPr>
          <p:grpSpPr>
            <a:xfrm>
              <a:off x="5198943" y="4309200"/>
              <a:ext cx="231600" cy="834300"/>
              <a:chOff x="5198943" y="4309200"/>
              <a:chExt cx="231600" cy="834300"/>
            </a:xfrm>
          </p:grpSpPr>
          <p:sp>
            <p:nvSpPr>
              <p:cNvPr id="215" name="Google Shape;215;p11"/>
              <p:cNvSpPr/>
              <p:nvPr/>
            </p:nvSpPr>
            <p:spPr>
              <a:xfrm flipH="1">
                <a:off x="519894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1"/>
              <p:cNvSpPr/>
              <p:nvPr/>
            </p:nvSpPr>
            <p:spPr>
              <a:xfrm flipH="1">
                <a:off x="519894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1"/>
              <p:cNvSpPr/>
              <p:nvPr/>
            </p:nvSpPr>
            <p:spPr>
              <a:xfrm flipH="1">
                <a:off x="519894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1"/>
              <p:cNvSpPr/>
              <p:nvPr/>
            </p:nvSpPr>
            <p:spPr>
              <a:xfrm flipH="1">
                <a:off x="519894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 name="Google Shape;219;p11"/>
            <p:cNvGrpSpPr/>
            <p:nvPr/>
          </p:nvGrpSpPr>
          <p:grpSpPr>
            <a:xfrm>
              <a:off x="5570297" y="4518900"/>
              <a:ext cx="231600" cy="624600"/>
              <a:chOff x="5570297" y="4518900"/>
              <a:chExt cx="231600" cy="624600"/>
            </a:xfrm>
          </p:grpSpPr>
          <p:sp>
            <p:nvSpPr>
              <p:cNvPr id="220" name="Google Shape;220;p11"/>
              <p:cNvSpPr/>
              <p:nvPr/>
            </p:nvSpPr>
            <p:spPr>
              <a:xfrm flipH="1">
                <a:off x="557029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1"/>
              <p:cNvSpPr/>
              <p:nvPr/>
            </p:nvSpPr>
            <p:spPr>
              <a:xfrm flipH="1">
                <a:off x="557029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1"/>
              <p:cNvSpPr/>
              <p:nvPr/>
            </p:nvSpPr>
            <p:spPr>
              <a:xfrm flipH="1">
                <a:off x="557029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 name="Google Shape;223;p11"/>
            <p:cNvGrpSpPr/>
            <p:nvPr/>
          </p:nvGrpSpPr>
          <p:grpSpPr>
            <a:xfrm>
              <a:off x="5941652" y="4309200"/>
              <a:ext cx="231600" cy="834300"/>
              <a:chOff x="5941652" y="4309200"/>
              <a:chExt cx="231600" cy="834300"/>
            </a:xfrm>
          </p:grpSpPr>
          <p:sp>
            <p:nvSpPr>
              <p:cNvPr id="224" name="Google Shape;224;p11"/>
              <p:cNvSpPr/>
              <p:nvPr/>
            </p:nvSpPr>
            <p:spPr>
              <a:xfrm flipH="1">
                <a:off x="594165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1"/>
              <p:cNvSpPr/>
              <p:nvPr/>
            </p:nvSpPr>
            <p:spPr>
              <a:xfrm flipH="1">
                <a:off x="5941652"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1"/>
              <p:cNvSpPr/>
              <p:nvPr/>
            </p:nvSpPr>
            <p:spPr>
              <a:xfrm flipH="1">
                <a:off x="594165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1"/>
              <p:cNvSpPr/>
              <p:nvPr/>
            </p:nvSpPr>
            <p:spPr>
              <a:xfrm flipH="1">
                <a:off x="594165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 name="Google Shape;228;p11"/>
            <p:cNvGrpSpPr/>
            <p:nvPr/>
          </p:nvGrpSpPr>
          <p:grpSpPr>
            <a:xfrm>
              <a:off x="6313006" y="4099200"/>
              <a:ext cx="231600" cy="1044300"/>
              <a:chOff x="6313006" y="4099200"/>
              <a:chExt cx="231600" cy="1044300"/>
            </a:xfrm>
          </p:grpSpPr>
          <p:sp>
            <p:nvSpPr>
              <p:cNvPr id="229" name="Google Shape;229;p11"/>
              <p:cNvSpPr/>
              <p:nvPr/>
            </p:nvSpPr>
            <p:spPr>
              <a:xfrm flipH="1">
                <a:off x="631300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1"/>
              <p:cNvSpPr/>
              <p:nvPr/>
            </p:nvSpPr>
            <p:spPr>
              <a:xfrm flipH="1">
                <a:off x="631300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1"/>
              <p:cNvSpPr/>
              <p:nvPr/>
            </p:nvSpPr>
            <p:spPr>
              <a:xfrm flipH="1">
                <a:off x="631300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1"/>
              <p:cNvSpPr/>
              <p:nvPr/>
            </p:nvSpPr>
            <p:spPr>
              <a:xfrm flipH="1">
                <a:off x="6313006"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1"/>
              <p:cNvSpPr/>
              <p:nvPr/>
            </p:nvSpPr>
            <p:spPr>
              <a:xfrm flipH="1">
                <a:off x="631300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4" name="Google Shape;234;p11"/>
            <p:cNvGrpSpPr/>
            <p:nvPr/>
          </p:nvGrpSpPr>
          <p:grpSpPr>
            <a:xfrm>
              <a:off x="6684361" y="4309200"/>
              <a:ext cx="231600" cy="834300"/>
              <a:chOff x="6684361" y="4309200"/>
              <a:chExt cx="231600" cy="834300"/>
            </a:xfrm>
          </p:grpSpPr>
          <p:sp>
            <p:nvSpPr>
              <p:cNvPr id="235" name="Google Shape;235;p11"/>
              <p:cNvSpPr/>
              <p:nvPr/>
            </p:nvSpPr>
            <p:spPr>
              <a:xfrm flipH="1">
                <a:off x="668436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1"/>
              <p:cNvSpPr/>
              <p:nvPr/>
            </p:nvSpPr>
            <p:spPr>
              <a:xfrm flipH="1">
                <a:off x="668436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1"/>
              <p:cNvSpPr/>
              <p:nvPr/>
            </p:nvSpPr>
            <p:spPr>
              <a:xfrm flipH="1">
                <a:off x="668436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1"/>
              <p:cNvSpPr/>
              <p:nvPr/>
            </p:nvSpPr>
            <p:spPr>
              <a:xfrm flipH="1">
                <a:off x="668436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9" name="Google Shape;239;p11"/>
            <p:cNvGrpSpPr/>
            <p:nvPr/>
          </p:nvGrpSpPr>
          <p:grpSpPr>
            <a:xfrm>
              <a:off x="7055715" y="4518900"/>
              <a:ext cx="231600" cy="624600"/>
              <a:chOff x="7055715" y="4518900"/>
              <a:chExt cx="231600" cy="624600"/>
            </a:xfrm>
          </p:grpSpPr>
          <p:sp>
            <p:nvSpPr>
              <p:cNvPr id="240" name="Google Shape;240;p11"/>
              <p:cNvSpPr/>
              <p:nvPr/>
            </p:nvSpPr>
            <p:spPr>
              <a:xfrm flipH="1">
                <a:off x="705571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1"/>
              <p:cNvSpPr/>
              <p:nvPr/>
            </p:nvSpPr>
            <p:spPr>
              <a:xfrm flipH="1">
                <a:off x="705571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1"/>
              <p:cNvSpPr/>
              <p:nvPr/>
            </p:nvSpPr>
            <p:spPr>
              <a:xfrm flipH="1">
                <a:off x="705571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 name="Google Shape;243;p11"/>
            <p:cNvGrpSpPr/>
            <p:nvPr/>
          </p:nvGrpSpPr>
          <p:grpSpPr>
            <a:xfrm>
              <a:off x="7798424" y="4099200"/>
              <a:ext cx="231600" cy="1044300"/>
              <a:chOff x="7798424" y="4099200"/>
              <a:chExt cx="231600" cy="1044300"/>
            </a:xfrm>
          </p:grpSpPr>
          <p:sp>
            <p:nvSpPr>
              <p:cNvPr id="244" name="Google Shape;244;p11"/>
              <p:cNvSpPr/>
              <p:nvPr/>
            </p:nvSpPr>
            <p:spPr>
              <a:xfrm flipH="1">
                <a:off x="779842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1"/>
              <p:cNvSpPr/>
              <p:nvPr/>
            </p:nvSpPr>
            <p:spPr>
              <a:xfrm flipH="1">
                <a:off x="779842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1"/>
              <p:cNvSpPr/>
              <p:nvPr/>
            </p:nvSpPr>
            <p:spPr>
              <a:xfrm flipH="1">
                <a:off x="779842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1"/>
              <p:cNvSpPr/>
              <p:nvPr/>
            </p:nvSpPr>
            <p:spPr>
              <a:xfrm flipH="1">
                <a:off x="7798424"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1"/>
              <p:cNvSpPr/>
              <p:nvPr/>
            </p:nvSpPr>
            <p:spPr>
              <a:xfrm flipH="1">
                <a:off x="779842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9" name="Google Shape;249;p11"/>
            <p:cNvGrpSpPr/>
            <p:nvPr/>
          </p:nvGrpSpPr>
          <p:grpSpPr>
            <a:xfrm>
              <a:off x="8169779" y="4309200"/>
              <a:ext cx="231600" cy="834300"/>
              <a:chOff x="8169779" y="4309200"/>
              <a:chExt cx="231600" cy="834300"/>
            </a:xfrm>
          </p:grpSpPr>
          <p:sp>
            <p:nvSpPr>
              <p:cNvPr id="250" name="Google Shape;250;p11"/>
              <p:cNvSpPr/>
              <p:nvPr/>
            </p:nvSpPr>
            <p:spPr>
              <a:xfrm flipH="1">
                <a:off x="81697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1"/>
              <p:cNvSpPr/>
              <p:nvPr/>
            </p:nvSpPr>
            <p:spPr>
              <a:xfrm flipH="1">
                <a:off x="8169779"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1"/>
              <p:cNvSpPr/>
              <p:nvPr/>
            </p:nvSpPr>
            <p:spPr>
              <a:xfrm flipH="1">
                <a:off x="81697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1"/>
              <p:cNvSpPr/>
              <p:nvPr/>
            </p:nvSpPr>
            <p:spPr>
              <a:xfrm flipH="1">
                <a:off x="81697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4" name="Google Shape;254;p11"/>
            <p:cNvGrpSpPr/>
            <p:nvPr/>
          </p:nvGrpSpPr>
          <p:grpSpPr>
            <a:xfrm>
              <a:off x="7427070" y="4309200"/>
              <a:ext cx="231600" cy="834300"/>
              <a:chOff x="7427070" y="4309200"/>
              <a:chExt cx="231600" cy="834300"/>
            </a:xfrm>
          </p:grpSpPr>
          <p:sp>
            <p:nvSpPr>
              <p:cNvPr id="255" name="Google Shape;255;p11"/>
              <p:cNvSpPr/>
              <p:nvPr/>
            </p:nvSpPr>
            <p:spPr>
              <a:xfrm flipH="1">
                <a:off x="7427070"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1"/>
              <p:cNvSpPr/>
              <p:nvPr/>
            </p:nvSpPr>
            <p:spPr>
              <a:xfrm flipH="1">
                <a:off x="7427070"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1"/>
              <p:cNvSpPr/>
              <p:nvPr/>
            </p:nvSpPr>
            <p:spPr>
              <a:xfrm flipH="1">
                <a:off x="7427070"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1"/>
              <p:cNvSpPr/>
              <p:nvPr/>
            </p:nvSpPr>
            <p:spPr>
              <a:xfrm flipH="1">
                <a:off x="7427070"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9" name="Google Shape;259;p11"/>
            <p:cNvGrpSpPr/>
            <p:nvPr/>
          </p:nvGrpSpPr>
          <p:grpSpPr>
            <a:xfrm>
              <a:off x="8541133" y="4518900"/>
              <a:ext cx="231600" cy="624600"/>
              <a:chOff x="8541133" y="4518900"/>
              <a:chExt cx="231600" cy="624600"/>
            </a:xfrm>
          </p:grpSpPr>
          <p:sp>
            <p:nvSpPr>
              <p:cNvPr id="260" name="Google Shape;260;p11"/>
              <p:cNvSpPr/>
              <p:nvPr/>
            </p:nvSpPr>
            <p:spPr>
              <a:xfrm flipH="1">
                <a:off x="854113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1"/>
              <p:cNvSpPr/>
              <p:nvPr/>
            </p:nvSpPr>
            <p:spPr>
              <a:xfrm flipH="1">
                <a:off x="854113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1"/>
              <p:cNvSpPr/>
              <p:nvPr/>
            </p:nvSpPr>
            <p:spPr>
              <a:xfrm flipH="1">
                <a:off x="854113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3" name="Google Shape;263;p11"/>
            <p:cNvGrpSpPr/>
            <p:nvPr/>
          </p:nvGrpSpPr>
          <p:grpSpPr>
            <a:xfrm>
              <a:off x="8912488" y="4309200"/>
              <a:ext cx="231600" cy="834300"/>
              <a:chOff x="8912488" y="4309200"/>
              <a:chExt cx="231600" cy="834300"/>
            </a:xfrm>
          </p:grpSpPr>
          <p:sp>
            <p:nvSpPr>
              <p:cNvPr id="264" name="Google Shape;264;p11"/>
              <p:cNvSpPr/>
              <p:nvPr/>
            </p:nvSpPr>
            <p:spPr>
              <a:xfrm flipH="1">
                <a:off x="89124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1"/>
              <p:cNvSpPr/>
              <p:nvPr/>
            </p:nvSpPr>
            <p:spPr>
              <a:xfrm flipH="1">
                <a:off x="89124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1"/>
              <p:cNvSpPr/>
              <p:nvPr/>
            </p:nvSpPr>
            <p:spPr>
              <a:xfrm flipH="1">
                <a:off x="89124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1"/>
              <p:cNvSpPr/>
              <p:nvPr/>
            </p:nvSpPr>
            <p:spPr>
              <a:xfrm flipH="1">
                <a:off x="89124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68" name="Google Shape;268;p11"/>
          <p:cNvSpPr txBox="1"/>
          <p:nvPr>
            <p:ph hasCustomPrompt="1" type="title"/>
          </p:nvPr>
        </p:nvSpPr>
        <p:spPr>
          <a:xfrm>
            <a:off x="1388625" y="772725"/>
            <a:ext cx="6366900" cy="18633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8000"/>
              <a:buNone/>
              <a:defRPr sz="8000">
                <a:solidFill>
                  <a:schemeClr val="lt1"/>
                </a:solidFill>
              </a:defRPr>
            </a:lvl1pPr>
            <a:lvl2pPr lvl="1" algn="ctr">
              <a:spcBef>
                <a:spcPts val="0"/>
              </a:spcBef>
              <a:spcAft>
                <a:spcPts val="0"/>
              </a:spcAft>
              <a:buClr>
                <a:schemeClr val="lt1"/>
              </a:buClr>
              <a:buSzPts val="8000"/>
              <a:buNone/>
              <a:defRPr sz="8000">
                <a:solidFill>
                  <a:schemeClr val="lt1"/>
                </a:solidFill>
              </a:defRPr>
            </a:lvl2pPr>
            <a:lvl3pPr lvl="2" algn="ctr">
              <a:spcBef>
                <a:spcPts val="0"/>
              </a:spcBef>
              <a:spcAft>
                <a:spcPts val="0"/>
              </a:spcAft>
              <a:buClr>
                <a:schemeClr val="lt1"/>
              </a:buClr>
              <a:buSzPts val="8000"/>
              <a:buNone/>
              <a:defRPr sz="8000">
                <a:solidFill>
                  <a:schemeClr val="lt1"/>
                </a:solidFill>
              </a:defRPr>
            </a:lvl3pPr>
            <a:lvl4pPr lvl="3" algn="ctr">
              <a:spcBef>
                <a:spcPts val="0"/>
              </a:spcBef>
              <a:spcAft>
                <a:spcPts val="0"/>
              </a:spcAft>
              <a:buClr>
                <a:schemeClr val="lt1"/>
              </a:buClr>
              <a:buSzPts val="8000"/>
              <a:buNone/>
              <a:defRPr sz="8000">
                <a:solidFill>
                  <a:schemeClr val="lt1"/>
                </a:solidFill>
              </a:defRPr>
            </a:lvl4pPr>
            <a:lvl5pPr lvl="4" algn="ctr">
              <a:spcBef>
                <a:spcPts val="0"/>
              </a:spcBef>
              <a:spcAft>
                <a:spcPts val="0"/>
              </a:spcAft>
              <a:buClr>
                <a:schemeClr val="lt1"/>
              </a:buClr>
              <a:buSzPts val="8000"/>
              <a:buNone/>
              <a:defRPr sz="8000">
                <a:solidFill>
                  <a:schemeClr val="lt1"/>
                </a:solidFill>
              </a:defRPr>
            </a:lvl5pPr>
            <a:lvl6pPr lvl="5" algn="ctr">
              <a:spcBef>
                <a:spcPts val="0"/>
              </a:spcBef>
              <a:spcAft>
                <a:spcPts val="0"/>
              </a:spcAft>
              <a:buClr>
                <a:schemeClr val="lt1"/>
              </a:buClr>
              <a:buSzPts val="8000"/>
              <a:buNone/>
              <a:defRPr sz="8000">
                <a:solidFill>
                  <a:schemeClr val="lt1"/>
                </a:solidFill>
              </a:defRPr>
            </a:lvl6pPr>
            <a:lvl7pPr lvl="6" algn="ctr">
              <a:spcBef>
                <a:spcPts val="0"/>
              </a:spcBef>
              <a:spcAft>
                <a:spcPts val="0"/>
              </a:spcAft>
              <a:buClr>
                <a:schemeClr val="lt1"/>
              </a:buClr>
              <a:buSzPts val="8000"/>
              <a:buNone/>
              <a:defRPr sz="8000">
                <a:solidFill>
                  <a:schemeClr val="lt1"/>
                </a:solidFill>
              </a:defRPr>
            </a:lvl7pPr>
            <a:lvl8pPr lvl="7" algn="ctr">
              <a:spcBef>
                <a:spcPts val="0"/>
              </a:spcBef>
              <a:spcAft>
                <a:spcPts val="0"/>
              </a:spcAft>
              <a:buClr>
                <a:schemeClr val="lt1"/>
              </a:buClr>
              <a:buSzPts val="8000"/>
              <a:buNone/>
              <a:defRPr sz="8000">
                <a:solidFill>
                  <a:schemeClr val="lt1"/>
                </a:solidFill>
              </a:defRPr>
            </a:lvl8pPr>
            <a:lvl9pPr lvl="8" algn="ctr">
              <a:spcBef>
                <a:spcPts val="0"/>
              </a:spcBef>
              <a:spcAft>
                <a:spcPts val="0"/>
              </a:spcAft>
              <a:buClr>
                <a:schemeClr val="lt1"/>
              </a:buClr>
              <a:buSzPts val="8000"/>
              <a:buNone/>
              <a:defRPr sz="8000">
                <a:solidFill>
                  <a:schemeClr val="lt1"/>
                </a:solidFill>
              </a:defRPr>
            </a:lvl9pPr>
          </a:lstStyle>
          <a:p>
            <a:r>
              <a:t>xx%</a:t>
            </a:r>
          </a:p>
        </p:txBody>
      </p:sp>
      <p:sp>
        <p:nvSpPr>
          <p:cNvPr id="269" name="Google Shape;269;p11"/>
          <p:cNvSpPr txBox="1"/>
          <p:nvPr>
            <p:ph idx="1" type="body"/>
          </p:nvPr>
        </p:nvSpPr>
        <p:spPr>
          <a:xfrm>
            <a:off x="1388625" y="2712300"/>
            <a:ext cx="6366900" cy="1111200"/>
          </a:xfrm>
          <a:prstGeom prst="rect">
            <a:avLst/>
          </a:prstGeom>
        </p:spPr>
        <p:txBody>
          <a:bodyPr anchorCtr="0" anchor="t" bIns="91425" lIns="91425" spcFirstLastPara="1" rIns="91425" wrap="square" tIns="91425">
            <a:noAutofit/>
          </a:bodyPr>
          <a:lstStyle>
            <a:lvl1pPr indent="-311150" lvl="0" marL="457200" algn="ctr">
              <a:spcBef>
                <a:spcPts val="0"/>
              </a:spcBef>
              <a:spcAft>
                <a:spcPts val="0"/>
              </a:spcAft>
              <a:buClr>
                <a:schemeClr val="lt1"/>
              </a:buClr>
              <a:buSzPts val="1300"/>
              <a:buChar char="●"/>
              <a:defRPr>
                <a:solidFill>
                  <a:schemeClr val="lt1"/>
                </a:solidFill>
              </a:defRPr>
            </a:lvl1pPr>
            <a:lvl2pPr indent="-298450" lvl="1" marL="914400" algn="ctr">
              <a:spcBef>
                <a:spcPts val="1600"/>
              </a:spcBef>
              <a:spcAft>
                <a:spcPts val="0"/>
              </a:spcAft>
              <a:buClr>
                <a:schemeClr val="lt1"/>
              </a:buClr>
              <a:buSzPts val="1100"/>
              <a:buChar char="○"/>
              <a:defRPr>
                <a:solidFill>
                  <a:schemeClr val="lt1"/>
                </a:solidFill>
              </a:defRPr>
            </a:lvl2pPr>
            <a:lvl3pPr indent="-298450" lvl="2" marL="1371600" algn="ctr">
              <a:spcBef>
                <a:spcPts val="1600"/>
              </a:spcBef>
              <a:spcAft>
                <a:spcPts val="0"/>
              </a:spcAft>
              <a:buClr>
                <a:schemeClr val="lt1"/>
              </a:buClr>
              <a:buSzPts val="1100"/>
              <a:buChar char="■"/>
              <a:defRPr>
                <a:solidFill>
                  <a:schemeClr val="lt1"/>
                </a:solidFill>
              </a:defRPr>
            </a:lvl3pPr>
            <a:lvl4pPr indent="-298450" lvl="3" marL="1828800" algn="ctr">
              <a:spcBef>
                <a:spcPts val="1600"/>
              </a:spcBef>
              <a:spcAft>
                <a:spcPts val="0"/>
              </a:spcAft>
              <a:buClr>
                <a:schemeClr val="lt1"/>
              </a:buClr>
              <a:buSzPts val="1100"/>
              <a:buChar char="●"/>
              <a:defRPr>
                <a:solidFill>
                  <a:schemeClr val="lt1"/>
                </a:solidFill>
              </a:defRPr>
            </a:lvl4pPr>
            <a:lvl5pPr indent="-298450" lvl="4" marL="2286000" algn="ctr">
              <a:spcBef>
                <a:spcPts val="1600"/>
              </a:spcBef>
              <a:spcAft>
                <a:spcPts val="0"/>
              </a:spcAft>
              <a:buClr>
                <a:schemeClr val="lt1"/>
              </a:buClr>
              <a:buSzPts val="1100"/>
              <a:buChar char="○"/>
              <a:defRPr>
                <a:solidFill>
                  <a:schemeClr val="lt1"/>
                </a:solidFill>
              </a:defRPr>
            </a:lvl5pPr>
            <a:lvl6pPr indent="-298450" lvl="5" marL="2743200" algn="ctr">
              <a:spcBef>
                <a:spcPts val="1600"/>
              </a:spcBef>
              <a:spcAft>
                <a:spcPts val="0"/>
              </a:spcAft>
              <a:buClr>
                <a:schemeClr val="lt1"/>
              </a:buClr>
              <a:buSzPts val="1100"/>
              <a:buChar char="■"/>
              <a:defRPr>
                <a:solidFill>
                  <a:schemeClr val="lt1"/>
                </a:solidFill>
              </a:defRPr>
            </a:lvl6pPr>
            <a:lvl7pPr indent="-298450" lvl="6" marL="3200400" algn="ctr">
              <a:spcBef>
                <a:spcPts val="1600"/>
              </a:spcBef>
              <a:spcAft>
                <a:spcPts val="0"/>
              </a:spcAft>
              <a:buClr>
                <a:schemeClr val="lt1"/>
              </a:buClr>
              <a:buSzPts val="1100"/>
              <a:buChar char="●"/>
              <a:defRPr>
                <a:solidFill>
                  <a:schemeClr val="lt1"/>
                </a:solidFill>
              </a:defRPr>
            </a:lvl7pPr>
            <a:lvl8pPr indent="-298450" lvl="7" marL="3657600" algn="ctr">
              <a:spcBef>
                <a:spcPts val="1600"/>
              </a:spcBef>
              <a:spcAft>
                <a:spcPts val="0"/>
              </a:spcAft>
              <a:buClr>
                <a:schemeClr val="lt1"/>
              </a:buClr>
              <a:buSzPts val="1100"/>
              <a:buChar char="○"/>
              <a:defRPr>
                <a:solidFill>
                  <a:schemeClr val="lt1"/>
                </a:solidFill>
              </a:defRPr>
            </a:lvl8pPr>
            <a:lvl9pPr indent="-298450" lvl="8" marL="4114800" algn="ctr">
              <a:spcBef>
                <a:spcPts val="1600"/>
              </a:spcBef>
              <a:spcAft>
                <a:spcPts val="1600"/>
              </a:spcAft>
              <a:buClr>
                <a:schemeClr val="lt1"/>
              </a:buClr>
              <a:buSzPts val="1100"/>
              <a:buChar char="■"/>
              <a:defRPr>
                <a:solidFill>
                  <a:schemeClr val="lt1"/>
                </a:solidFill>
              </a:defRPr>
            </a:lvl9pPr>
          </a:lstStyle>
          <a:p/>
        </p:txBody>
      </p:sp>
      <p:sp>
        <p:nvSpPr>
          <p:cNvPr id="270" name="Google Shape;270;p11"/>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271" name="Shape 271"/>
        <p:cNvGrpSpPr/>
        <p:nvPr/>
      </p:nvGrpSpPr>
      <p:grpSpPr>
        <a:xfrm>
          <a:off x="0" y="0"/>
          <a:ext cx="0" cy="0"/>
          <a:chOff x="0" y="0"/>
          <a:chExt cx="0" cy="0"/>
        </a:xfrm>
      </p:grpSpPr>
      <p:sp>
        <p:nvSpPr>
          <p:cNvPr id="272" name="Google Shape;272;p12"/>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49" name="Shape 49"/>
        <p:cNvGrpSpPr/>
        <p:nvPr/>
      </p:nvGrpSpPr>
      <p:grpSpPr>
        <a:xfrm>
          <a:off x="0" y="0"/>
          <a:ext cx="0" cy="0"/>
          <a:chOff x="0" y="0"/>
          <a:chExt cx="0" cy="0"/>
        </a:xfrm>
      </p:grpSpPr>
      <p:grpSp>
        <p:nvGrpSpPr>
          <p:cNvPr id="50" name="Google Shape;50;p3"/>
          <p:cNvGrpSpPr/>
          <p:nvPr/>
        </p:nvGrpSpPr>
        <p:grpSpPr>
          <a:xfrm>
            <a:off x="146769" y="3406"/>
            <a:ext cx="1233215" cy="1384535"/>
            <a:chOff x="146769" y="3406"/>
            <a:chExt cx="1233215" cy="1384535"/>
          </a:xfrm>
        </p:grpSpPr>
        <p:grpSp>
          <p:nvGrpSpPr>
            <p:cNvPr id="51" name="Google Shape;51;p3"/>
            <p:cNvGrpSpPr/>
            <p:nvPr/>
          </p:nvGrpSpPr>
          <p:grpSpPr>
            <a:xfrm>
              <a:off x="1063183" y="3406"/>
              <a:ext cx="316800" cy="688513"/>
              <a:chOff x="1063183" y="3406"/>
              <a:chExt cx="316800" cy="688513"/>
            </a:xfrm>
          </p:grpSpPr>
          <p:sp>
            <p:nvSpPr>
              <p:cNvPr id="52" name="Google Shape;52;p3"/>
              <p:cNvSpPr/>
              <p:nvPr/>
            </p:nvSpPr>
            <p:spPr>
              <a:xfrm rot="10800000">
                <a:off x="1063183"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3"/>
              <p:cNvSpPr/>
              <p:nvPr/>
            </p:nvSpPr>
            <p:spPr>
              <a:xfrm rot="10800000">
                <a:off x="1063183"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 name="Google Shape;54;p3"/>
            <p:cNvGrpSpPr/>
            <p:nvPr/>
          </p:nvGrpSpPr>
          <p:grpSpPr>
            <a:xfrm>
              <a:off x="604976" y="3406"/>
              <a:ext cx="316800" cy="1036524"/>
              <a:chOff x="604976" y="3406"/>
              <a:chExt cx="316800" cy="1036524"/>
            </a:xfrm>
          </p:grpSpPr>
          <p:sp>
            <p:nvSpPr>
              <p:cNvPr id="55" name="Google Shape;55;p3"/>
              <p:cNvSpPr/>
              <p:nvPr/>
            </p:nvSpPr>
            <p:spPr>
              <a:xfrm rot="10800000">
                <a:off x="604976"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3"/>
              <p:cNvSpPr/>
              <p:nvPr/>
            </p:nvSpPr>
            <p:spPr>
              <a:xfrm rot="10800000">
                <a:off x="604976"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3"/>
              <p:cNvSpPr/>
              <p:nvPr/>
            </p:nvSpPr>
            <p:spPr>
              <a:xfrm rot="10800000">
                <a:off x="604976"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 name="Google Shape;58;p3"/>
            <p:cNvGrpSpPr/>
            <p:nvPr/>
          </p:nvGrpSpPr>
          <p:grpSpPr>
            <a:xfrm>
              <a:off x="146769" y="3406"/>
              <a:ext cx="316800" cy="1384535"/>
              <a:chOff x="146769" y="3406"/>
              <a:chExt cx="316800" cy="1384535"/>
            </a:xfrm>
          </p:grpSpPr>
          <p:sp>
            <p:nvSpPr>
              <p:cNvPr id="59" name="Google Shape;59;p3"/>
              <p:cNvSpPr/>
              <p:nvPr/>
            </p:nvSpPr>
            <p:spPr>
              <a:xfrm rot="10800000">
                <a:off x="146769"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3"/>
              <p:cNvSpPr/>
              <p:nvPr/>
            </p:nvSpPr>
            <p:spPr>
              <a:xfrm rot="10800000">
                <a:off x="146769" y="3441"/>
                <a:ext cx="316800" cy="1384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3"/>
              <p:cNvSpPr/>
              <p:nvPr/>
            </p:nvSpPr>
            <p:spPr>
              <a:xfrm rot="10800000">
                <a:off x="146769"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3"/>
              <p:cNvSpPr/>
              <p:nvPr/>
            </p:nvSpPr>
            <p:spPr>
              <a:xfrm rot="10800000">
                <a:off x="146769"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3" name="Google Shape;63;p3"/>
          <p:cNvGrpSpPr/>
          <p:nvPr/>
        </p:nvGrpSpPr>
        <p:grpSpPr>
          <a:xfrm>
            <a:off x="6775084" y="2904008"/>
            <a:ext cx="2186148" cy="2239500"/>
            <a:chOff x="6775084" y="2904008"/>
            <a:chExt cx="2186148" cy="2239500"/>
          </a:xfrm>
        </p:grpSpPr>
        <p:grpSp>
          <p:nvGrpSpPr>
            <p:cNvPr id="64" name="Google Shape;64;p3"/>
            <p:cNvGrpSpPr/>
            <p:nvPr/>
          </p:nvGrpSpPr>
          <p:grpSpPr>
            <a:xfrm>
              <a:off x="6775084" y="4253708"/>
              <a:ext cx="409500" cy="889800"/>
              <a:chOff x="6775084" y="4253708"/>
              <a:chExt cx="409500" cy="889800"/>
            </a:xfrm>
          </p:grpSpPr>
          <p:sp>
            <p:nvSpPr>
              <p:cNvPr id="65" name="Google Shape;65;p3"/>
              <p:cNvSpPr/>
              <p:nvPr/>
            </p:nvSpPr>
            <p:spPr>
              <a:xfrm>
                <a:off x="6775084"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3"/>
              <p:cNvSpPr/>
              <p:nvPr/>
            </p:nvSpPr>
            <p:spPr>
              <a:xfrm>
                <a:off x="6775084"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 name="Google Shape;67;p3"/>
            <p:cNvGrpSpPr/>
            <p:nvPr/>
          </p:nvGrpSpPr>
          <p:grpSpPr>
            <a:xfrm>
              <a:off x="7367299" y="3804008"/>
              <a:ext cx="409500" cy="1339500"/>
              <a:chOff x="7367299" y="3804008"/>
              <a:chExt cx="409500" cy="1339500"/>
            </a:xfrm>
          </p:grpSpPr>
          <p:sp>
            <p:nvSpPr>
              <p:cNvPr id="68" name="Google Shape;68;p3"/>
              <p:cNvSpPr/>
              <p:nvPr/>
            </p:nvSpPr>
            <p:spPr>
              <a:xfrm>
                <a:off x="7367299"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3"/>
              <p:cNvSpPr/>
              <p:nvPr/>
            </p:nvSpPr>
            <p:spPr>
              <a:xfrm>
                <a:off x="7367299"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3"/>
              <p:cNvSpPr/>
              <p:nvPr/>
            </p:nvSpPr>
            <p:spPr>
              <a:xfrm>
                <a:off x="7367299"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 name="Google Shape;71;p3"/>
            <p:cNvGrpSpPr/>
            <p:nvPr/>
          </p:nvGrpSpPr>
          <p:grpSpPr>
            <a:xfrm>
              <a:off x="7959516" y="3354008"/>
              <a:ext cx="409500" cy="1789500"/>
              <a:chOff x="7959516" y="3354008"/>
              <a:chExt cx="409500" cy="1789500"/>
            </a:xfrm>
          </p:grpSpPr>
          <p:sp>
            <p:nvSpPr>
              <p:cNvPr id="72" name="Google Shape;72;p3"/>
              <p:cNvSpPr/>
              <p:nvPr/>
            </p:nvSpPr>
            <p:spPr>
              <a:xfrm>
                <a:off x="7959516"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3"/>
              <p:cNvSpPr/>
              <p:nvPr/>
            </p:nvSpPr>
            <p:spPr>
              <a:xfrm>
                <a:off x="7959516"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3"/>
              <p:cNvSpPr/>
              <p:nvPr/>
            </p:nvSpPr>
            <p:spPr>
              <a:xfrm>
                <a:off x="7959516"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3"/>
              <p:cNvSpPr/>
              <p:nvPr/>
            </p:nvSpPr>
            <p:spPr>
              <a:xfrm>
                <a:off x="7959516"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 name="Google Shape;76;p3"/>
            <p:cNvGrpSpPr/>
            <p:nvPr/>
          </p:nvGrpSpPr>
          <p:grpSpPr>
            <a:xfrm>
              <a:off x="8551731" y="2904008"/>
              <a:ext cx="409500" cy="2239500"/>
              <a:chOff x="8551731" y="2904008"/>
              <a:chExt cx="409500" cy="2239500"/>
            </a:xfrm>
          </p:grpSpPr>
          <p:sp>
            <p:nvSpPr>
              <p:cNvPr id="77" name="Google Shape;77;p3"/>
              <p:cNvSpPr/>
              <p:nvPr/>
            </p:nvSpPr>
            <p:spPr>
              <a:xfrm>
                <a:off x="8551731"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3"/>
              <p:cNvSpPr/>
              <p:nvPr/>
            </p:nvSpPr>
            <p:spPr>
              <a:xfrm>
                <a:off x="8551731"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3"/>
              <p:cNvSpPr/>
              <p:nvPr/>
            </p:nvSpPr>
            <p:spPr>
              <a:xfrm>
                <a:off x="8551731"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3"/>
              <p:cNvSpPr/>
              <p:nvPr/>
            </p:nvSpPr>
            <p:spPr>
              <a:xfrm>
                <a:off x="8551731" y="2904008"/>
                <a:ext cx="409500" cy="22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3"/>
              <p:cNvSpPr/>
              <p:nvPr/>
            </p:nvSpPr>
            <p:spPr>
              <a:xfrm>
                <a:off x="8551731"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2" name="Google Shape;82;p3"/>
          <p:cNvSpPr txBox="1"/>
          <p:nvPr>
            <p:ph type="title"/>
          </p:nvPr>
        </p:nvSpPr>
        <p:spPr>
          <a:xfrm>
            <a:off x="824000" y="1613825"/>
            <a:ext cx="5857800" cy="18729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83" name="Google Shape;83;p3"/>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84" name="Shape 84"/>
        <p:cNvGrpSpPr/>
        <p:nvPr/>
      </p:nvGrpSpPr>
      <p:grpSpPr>
        <a:xfrm>
          <a:off x="0" y="0"/>
          <a:ext cx="0" cy="0"/>
          <a:chOff x="0" y="0"/>
          <a:chExt cx="0" cy="0"/>
        </a:xfrm>
      </p:grpSpPr>
      <p:grpSp>
        <p:nvGrpSpPr>
          <p:cNvPr id="85" name="Google Shape;85;p4"/>
          <p:cNvGrpSpPr/>
          <p:nvPr/>
        </p:nvGrpSpPr>
        <p:grpSpPr>
          <a:xfrm>
            <a:off x="625966" y="299376"/>
            <a:ext cx="999312" cy="999312"/>
            <a:chOff x="348199" y="179450"/>
            <a:chExt cx="1116300" cy="1116300"/>
          </a:xfrm>
        </p:grpSpPr>
        <p:sp>
          <p:nvSpPr>
            <p:cNvPr id="86" name="Google Shape;86;p4"/>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4"/>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 name="Google Shape;88;p4"/>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89" name="Google Shape;89;p4"/>
          <p:cNvSpPr txBox="1"/>
          <p:nvPr>
            <p:ph idx="1" type="body"/>
          </p:nvPr>
        </p:nvSpPr>
        <p:spPr>
          <a:xfrm>
            <a:off x="1303800" y="1990050"/>
            <a:ext cx="7030500" cy="25416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0" name="Google Shape;90;p4"/>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91" name="Shape 91"/>
        <p:cNvGrpSpPr/>
        <p:nvPr/>
      </p:nvGrpSpPr>
      <p:grpSpPr>
        <a:xfrm>
          <a:off x="0" y="0"/>
          <a:ext cx="0" cy="0"/>
          <a:chOff x="0" y="0"/>
          <a:chExt cx="0" cy="0"/>
        </a:xfrm>
      </p:grpSpPr>
      <p:grpSp>
        <p:nvGrpSpPr>
          <p:cNvPr id="92" name="Google Shape;92;p5"/>
          <p:cNvGrpSpPr/>
          <p:nvPr/>
        </p:nvGrpSpPr>
        <p:grpSpPr>
          <a:xfrm>
            <a:off x="625966" y="299376"/>
            <a:ext cx="999312" cy="999312"/>
            <a:chOff x="348199" y="179450"/>
            <a:chExt cx="1116300" cy="1116300"/>
          </a:xfrm>
        </p:grpSpPr>
        <p:sp>
          <p:nvSpPr>
            <p:cNvPr id="93" name="Google Shape;93;p5"/>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5"/>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5"/>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6" name="Google Shape;96;p5"/>
          <p:cNvSpPr txBox="1"/>
          <p:nvPr>
            <p:ph idx="1" type="body"/>
          </p:nvPr>
        </p:nvSpPr>
        <p:spPr>
          <a:xfrm>
            <a:off x="1303800" y="1990050"/>
            <a:ext cx="3430500" cy="25416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7" name="Google Shape;97;p5"/>
          <p:cNvSpPr txBox="1"/>
          <p:nvPr>
            <p:ph idx="2" type="body"/>
          </p:nvPr>
        </p:nvSpPr>
        <p:spPr>
          <a:xfrm>
            <a:off x="4903650" y="1990050"/>
            <a:ext cx="3430500" cy="25416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8" name="Google Shape;98;p5"/>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99" name="Shape 99"/>
        <p:cNvGrpSpPr/>
        <p:nvPr/>
      </p:nvGrpSpPr>
      <p:grpSpPr>
        <a:xfrm>
          <a:off x="0" y="0"/>
          <a:ext cx="0" cy="0"/>
          <a:chOff x="0" y="0"/>
          <a:chExt cx="0" cy="0"/>
        </a:xfrm>
      </p:grpSpPr>
      <p:grpSp>
        <p:nvGrpSpPr>
          <p:cNvPr id="100" name="Google Shape;100;p6"/>
          <p:cNvGrpSpPr/>
          <p:nvPr/>
        </p:nvGrpSpPr>
        <p:grpSpPr>
          <a:xfrm>
            <a:off x="625966" y="299376"/>
            <a:ext cx="999312" cy="999312"/>
            <a:chOff x="348199" y="179450"/>
            <a:chExt cx="1116300" cy="1116300"/>
          </a:xfrm>
        </p:grpSpPr>
        <p:sp>
          <p:nvSpPr>
            <p:cNvPr id="101" name="Google Shape;101;p6"/>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6"/>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6"/>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04" name="Google Shape;104;p6"/>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105" name="Shape 105"/>
        <p:cNvGrpSpPr/>
        <p:nvPr/>
      </p:nvGrpSpPr>
      <p:grpSpPr>
        <a:xfrm>
          <a:off x="0" y="0"/>
          <a:ext cx="0" cy="0"/>
          <a:chOff x="0" y="0"/>
          <a:chExt cx="0" cy="0"/>
        </a:xfrm>
      </p:grpSpPr>
      <p:grpSp>
        <p:nvGrpSpPr>
          <p:cNvPr id="106" name="Google Shape;106;p7"/>
          <p:cNvGrpSpPr/>
          <p:nvPr/>
        </p:nvGrpSpPr>
        <p:grpSpPr>
          <a:xfrm>
            <a:off x="625966" y="299376"/>
            <a:ext cx="999312" cy="999312"/>
            <a:chOff x="348199" y="179450"/>
            <a:chExt cx="1116300" cy="1116300"/>
          </a:xfrm>
        </p:grpSpPr>
        <p:sp>
          <p:nvSpPr>
            <p:cNvPr id="107" name="Google Shape;107;p7"/>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7"/>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 name="Google Shape;109;p7"/>
          <p:cNvSpPr txBox="1"/>
          <p:nvPr>
            <p:ph type="title"/>
          </p:nvPr>
        </p:nvSpPr>
        <p:spPr>
          <a:xfrm>
            <a:off x="1303800" y="598575"/>
            <a:ext cx="3312000" cy="15900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10" name="Google Shape;110;p7"/>
          <p:cNvSpPr txBox="1"/>
          <p:nvPr>
            <p:ph idx="1" type="body"/>
          </p:nvPr>
        </p:nvSpPr>
        <p:spPr>
          <a:xfrm>
            <a:off x="1303800" y="2309675"/>
            <a:ext cx="3312000" cy="22218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1" name="Google Shape;111;p7"/>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dk1"/>
        </a:solidFill>
      </p:bgPr>
    </p:bg>
    <p:spTree>
      <p:nvGrpSpPr>
        <p:cNvPr id="112" name="Shape 112"/>
        <p:cNvGrpSpPr/>
        <p:nvPr/>
      </p:nvGrpSpPr>
      <p:grpSpPr>
        <a:xfrm>
          <a:off x="0" y="0"/>
          <a:ext cx="0" cy="0"/>
          <a:chOff x="0" y="0"/>
          <a:chExt cx="0" cy="0"/>
        </a:xfrm>
      </p:grpSpPr>
      <p:grpSp>
        <p:nvGrpSpPr>
          <p:cNvPr id="113" name="Google Shape;113;p8"/>
          <p:cNvGrpSpPr/>
          <p:nvPr/>
        </p:nvGrpSpPr>
        <p:grpSpPr>
          <a:xfrm>
            <a:off x="6866714" y="1306"/>
            <a:ext cx="2267451" cy="2601690"/>
            <a:chOff x="6790514" y="1306"/>
            <a:chExt cx="2267451" cy="2601690"/>
          </a:xfrm>
        </p:grpSpPr>
        <p:grpSp>
          <p:nvGrpSpPr>
            <p:cNvPr id="114" name="Google Shape;114;p8"/>
            <p:cNvGrpSpPr/>
            <p:nvPr/>
          </p:nvGrpSpPr>
          <p:grpSpPr>
            <a:xfrm>
              <a:off x="7067465" y="1306"/>
              <a:ext cx="1990500" cy="1990200"/>
              <a:chOff x="7067465" y="1306"/>
              <a:chExt cx="1990500" cy="1990200"/>
            </a:xfrm>
          </p:grpSpPr>
          <p:sp>
            <p:nvSpPr>
              <p:cNvPr id="115" name="Google Shape;115;p8"/>
              <p:cNvSpPr/>
              <p:nvPr/>
            </p:nvSpPr>
            <p:spPr>
              <a:xfrm rot="-8648551">
                <a:off x="7594313" y="527721"/>
                <a:ext cx="937226" cy="937226"/>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8"/>
              <p:cNvSpPr/>
              <p:nvPr/>
            </p:nvSpPr>
            <p:spPr>
              <a:xfrm rot="-8648551">
                <a:off x="7594313" y="527721"/>
                <a:ext cx="937226" cy="937226"/>
              </a:xfrm>
              <a:prstGeom prst="pie">
                <a:avLst>
                  <a:gd fmla="val 19376841"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8"/>
              <p:cNvSpPr/>
              <p:nvPr/>
            </p:nvSpPr>
            <p:spPr>
              <a:xfrm rot="-8649154">
                <a:off x="7349891" y="283705"/>
                <a:ext cx="1425647" cy="14254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 name="Google Shape;118;p8"/>
            <p:cNvGrpSpPr/>
            <p:nvPr/>
          </p:nvGrpSpPr>
          <p:grpSpPr>
            <a:xfrm>
              <a:off x="8207126" y="1807996"/>
              <a:ext cx="795000" cy="795000"/>
              <a:chOff x="8207126" y="1807996"/>
              <a:chExt cx="795000" cy="795000"/>
            </a:xfrm>
          </p:grpSpPr>
          <p:sp>
            <p:nvSpPr>
              <p:cNvPr id="119" name="Google Shape;119;p8"/>
              <p:cNvSpPr/>
              <p:nvPr/>
            </p:nvSpPr>
            <p:spPr>
              <a:xfrm rot="2152054">
                <a:off x="8319942" y="1920813"/>
                <a:ext cx="569367" cy="569367"/>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8"/>
              <p:cNvSpPr/>
              <p:nvPr/>
            </p:nvSpPr>
            <p:spPr>
              <a:xfrm rot="2150259">
                <a:off x="8408218" y="2008610"/>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8"/>
              <p:cNvSpPr/>
              <p:nvPr/>
            </p:nvSpPr>
            <p:spPr>
              <a:xfrm rot="2150259">
                <a:off x="8408218" y="2008610"/>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 name="Google Shape;122;p8"/>
            <p:cNvGrpSpPr/>
            <p:nvPr/>
          </p:nvGrpSpPr>
          <p:grpSpPr>
            <a:xfrm>
              <a:off x="6790514" y="118857"/>
              <a:ext cx="548700" cy="548700"/>
              <a:chOff x="6790514" y="118857"/>
              <a:chExt cx="548700" cy="548700"/>
            </a:xfrm>
          </p:grpSpPr>
          <p:sp>
            <p:nvSpPr>
              <p:cNvPr id="123" name="Google Shape;123;p8"/>
              <p:cNvSpPr/>
              <p:nvPr/>
            </p:nvSpPr>
            <p:spPr>
              <a:xfrm rot="2150259">
                <a:off x="6868362" y="196705"/>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8"/>
              <p:cNvSpPr/>
              <p:nvPr/>
            </p:nvSpPr>
            <p:spPr>
              <a:xfrm rot="2150259">
                <a:off x="6868362" y="196705"/>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25" name="Google Shape;125;p8"/>
          <p:cNvSpPr txBox="1"/>
          <p:nvPr>
            <p:ph type="title"/>
          </p:nvPr>
        </p:nvSpPr>
        <p:spPr>
          <a:xfrm>
            <a:off x="824000" y="763600"/>
            <a:ext cx="5857800" cy="35733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26" name="Google Shape;126;p8"/>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127" name="Shape 127"/>
        <p:cNvGrpSpPr/>
        <p:nvPr/>
      </p:nvGrpSpPr>
      <p:grpSpPr>
        <a:xfrm>
          <a:off x="0" y="0"/>
          <a:ext cx="0" cy="0"/>
          <a:chOff x="0" y="0"/>
          <a:chExt cx="0" cy="0"/>
        </a:xfrm>
      </p:grpSpPr>
      <p:grpSp>
        <p:nvGrpSpPr>
          <p:cNvPr id="128" name="Google Shape;128;p9"/>
          <p:cNvGrpSpPr/>
          <p:nvPr/>
        </p:nvGrpSpPr>
        <p:grpSpPr>
          <a:xfrm>
            <a:off x="625966" y="299376"/>
            <a:ext cx="999312" cy="999312"/>
            <a:chOff x="348199" y="179450"/>
            <a:chExt cx="1116300" cy="1116300"/>
          </a:xfrm>
        </p:grpSpPr>
        <p:sp>
          <p:nvSpPr>
            <p:cNvPr id="129" name="Google Shape;129;p9"/>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9"/>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 name="Google Shape;131;p9"/>
          <p:cNvSpPr txBox="1"/>
          <p:nvPr>
            <p:ph type="title"/>
          </p:nvPr>
        </p:nvSpPr>
        <p:spPr>
          <a:xfrm>
            <a:off x="1303800" y="598575"/>
            <a:ext cx="3430500" cy="19902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32" name="Google Shape;132;p9"/>
          <p:cNvSpPr txBox="1"/>
          <p:nvPr>
            <p:ph idx="1" type="subTitle"/>
          </p:nvPr>
        </p:nvSpPr>
        <p:spPr>
          <a:xfrm>
            <a:off x="1303800" y="2743203"/>
            <a:ext cx="3430500" cy="7260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33" name="Google Shape;133;p9"/>
          <p:cNvSpPr txBox="1"/>
          <p:nvPr>
            <p:ph idx="2" type="body"/>
          </p:nvPr>
        </p:nvSpPr>
        <p:spPr>
          <a:xfrm>
            <a:off x="4903700" y="661000"/>
            <a:ext cx="3430500" cy="38706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34" name="Google Shape;134;p9"/>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135" name="Shape 135"/>
        <p:cNvGrpSpPr/>
        <p:nvPr/>
      </p:nvGrpSpPr>
      <p:grpSpPr>
        <a:xfrm>
          <a:off x="0" y="0"/>
          <a:ext cx="0" cy="0"/>
          <a:chOff x="0" y="0"/>
          <a:chExt cx="0" cy="0"/>
        </a:xfrm>
      </p:grpSpPr>
      <p:grpSp>
        <p:nvGrpSpPr>
          <p:cNvPr id="136" name="Google Shape;136;p10"/>
          <p:cNvGrpSpPr/>
          <p:nvPr/>
        </p:nvGrpSpPr>
        <p:grpSpPr>
          <a:xfrm>
            <a:off x="713373" y="3847119"/>
            <a:ext cx="825392" cy="825392"/>
            <a:chOff x="348199" y="179450"/>
            <a:chExt cx="1116300" cy="1116300"/>
          </a:xfrm>
        </p:grpSpPr>
        <p:sp>
          <p:nvSpPr>
            <p:cNvPr id="137" name="Google Shape;137;p10"/>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0"/>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 name="Google Shape;139;p10"/>
          <p:cNvSpPr txBox="1"/>
          <p:nvPr>
            <p:ph idx="1" type="body"/>
          </p:nvPr>
        </p:nvSpPr>
        <p:spPr>
          <a:xfrm>
            <a:off x="1303800" y="4138975"/>
            <a:ext cx="5843100" cy="534900"/>
          </a:xfrm>
          <a:prstGeom prst="rect">
            <a:avLst/>
          </a:prstGeom>
        </p:spPr>
        <p:txBody>
          <a:bodyPr anchorCtr="0" anchor="t"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40" name="Google Shape;140;p10"/>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omentu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1pPr>
            <a:lvl2pPr lvl="1">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2pPr>
            <a:lvl3pPr lvl="2">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3pPr>
            <a:lvl4pPr lvl="3">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4pPr>
            <a:lvl5pPr lvl="4">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5pPr>
            <a:lvl6pPr lvl="5">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6pPr>
            <a:lvl7pPr lvl="6">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7pPr>
            <a:lvl8pPr lvl="7">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8pPr>
            <a:lvl9pPr lvl="8">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dk2"/>
              </a:buClr>
              <a:buSzPts val="1300"/>
              <a:buFont typeface="Nunito"/>
              <a:buChar char="●"/>
              <a:defRPr sz="1300">
                <a:solidFill>
                  <a:schemeClr val="dk2"/>
                </a:solidFill>
                <a:latin typeface="Nunito"/>
                <a:ea typeface="Nunito"/>
                <a:cs typeface="Nunito"/>
                <a:sym typeface="Nunito"/>
              </a:defRPr>
            </a:lvl1pPr>
            <a:lvl2pPr indent="-298450" lvl="1" marL="9144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2pPr>
            <a:lvl3pPr indent="-298450" lvl="2" marL="13716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3pPr>
            <a:lvl4pPr indent="-298450" lvl="3" marL="18288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4pPr>
            <a:lvl5pPr indent="-298450" lvl="4" marL="22860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5pPr>
            <a:lvl6pPr indent="-298450" lvl="5" marL="27432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6pPr>
            <a:lvl7pPr indent="-298450" lvl="6" marL="32004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7pPr>
            <a:lvl8pPr indent="-298450" lvl="7" marL="36576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8pPr>
            <a:lvl9pPr indent="-298450" lvl="8" marL="4114800">
              <a:lnSpc>
                <a:spcPct val="115000"/>
              </a:lnSpc>
              <a:spcBef>
                <a:spcPts val="1600"/>
              </a:spcBef>
              <a:spcAft>
                <a:spcPts val="1600"/>
              </a:spcAft>
              <a:buClr>
                <a:schemeClr val="dk2"/>
              </a:buClr>
              <a:buSzPts val="1100"/>
              <a:buFont typeface="Nunito"/>
              <a:buChar char="■"/>
              <a:defRPr sz="1100">
                <a:solidFill>
                  <a:schemeClr val="dk2"/>
                </a:solidFill>
                <a:latin typeface="Nunito"/>
                <a:ea typeface="Nunito"/>
                <a:cs typeface="Nunito"/>
                <a:sym typeface="Nunito"/>
              </a:defRPr>
            </a:lvl9pPr>
          </a:lstStyle>
          <a:p/>
        </p:txBody>
      </p:sp>
      <p:sp>
        <p:nvSpPr>
          <p:cNvPr id="8" name="Google Shape;8;p1"/>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Autofit/>
          </a:bodyPr>
          <a:lstStyle>
            <a:lvl1pPr lvl="0" algn="r">
              <a:buNone/>
              <a:defRPr sz="900">
                <a:solidFill>
                  <a:schemeClr val="dk2"/>
                </a:solidFill>
                <a:latin typeface="Nunito"/>
                <a:ea typeface="Nunito"/>
                <a:cs typeface="Nunito"/>
                <a:sym typeface="Nunito"/>
              </a:defRPr>
            </a:lvl1pPr>
            <a:lvl2pPr lvl="1" algn="r">
              <a:buNone/>
              <a:defRPr sz="900">
                <a:solidFill>
                  <a:schemeClr val="dk2"/>
                </a:solidFill>
                <a:latin typeface="Nunito"/>
                <a:ea typeface="Nunito"/>
                <a:cs typeface="Nunito"/>
                <a:sym typeface="Nunito"/>
              </a:defRPr>
            </a:lvl2pPr>
            <a:lvl3pPr lvl="2" algn="r">
              <a:buNone/>
              <a:defRPr sz="900">
                <a:solidFill>
                  <a:schemeClr val="dk2"/>
                </a:solidFill>
                <a:latin typeface="Nunito"/>
                <a:ea typeface="Nunito"/>
                <a:cs typeface="Nunito"/>
                <a:sym typeface="Nunito"/>
              </a:defRPr>
            </a:lvl3pPr>
            <a:lvl4pPr lvl="3" algn="r">
              <a:buNone/>
              <a:defRPr sz="900">
                <a:solidFill>
                  <a:schemeClr val="dk2"/>
                </a:solidFill>
                <a:latin typeface="Nunito"/>
                <a:ea typeface="Nunito"/>
                <a:cs typeface="Nunito"/>
                <a:sym typeface="Nunito"/>
              </a:defRPr>
            </a:lvl4pPr>
            <a:lvl5pPr lvl="4" algn="r">
              <a:buNone/>
              <a:defRPr sz="900">
                <a:solidFill>
                  <a:schemeClr val="dk2"/>
                </a:solidFill>
                <a:latin typeface="Nunito"/>
                <a:ea typeface="Nunito"/>
                <a:cs typeface="Nunito"/>
                <a:sym typeface="Nunito"/>
              </a:defRPr>
            </a:lvl5pPr>
            <a:lvl6pPr lvl="5" algn="r">
              <a:buNone/>
              <a:defRPr sz="900">
                <a:solidFill>
                  <a:schemeClr val="dk2"/>
                </a:solidFill>
                <a:latin typeface="Nunito"/>
                <a:ea typeface="Nunito"/>
                <a:cs typeface="Nunito"/>
                <a:sym typeface="Nunito"/>
              </a:defRPr>
            </a:lvl6pPr>
            <a:lvl7pPr lvl="6" algn="r">
              <a:buNone/>
              <a:defRPr sz="900">
                <a:solidFill>
                  <a:schemeClr val="dk2"/>
                </a:solidFill>
                <a:latin typeface="Nunito"/>
                <a:ea typeface="Nunito"/>
                <a:cs typeface="Nunito"/>
                <a:sym typeface="Nunito"/>
              </a:defRPr>
            </a:lvl7pPr>
            <a:lvl8pPr lvl="7" algn="r">
              <a:buNone/>
              <a:defRPr sz="900">
                <a:solidFill>
                  <a:schemeClr val="dk2"/>
                </a:solidFill>
                <a:latin typeface="Nunito"/>
                <a:ea typeface="Nunito"/>
                <a:cs typeface="Nunito"/>
                <a:sym typeface="Nunito"/>
              </a:defRPr>
            </a:lvl8pPr>
            <a:lvl9pPr lvl="8" algn="r">
              <a:buNone/>
              <a:defRPr sz="9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6.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jp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6.jp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0.jpg"/><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4.jpg"/><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1.jpg"/><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8.jpg"/><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2.jpg"/><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3.jpg"/><Relationship Id="rId4" Type="http://schemas.openxmlformats.org/officeDocument/2006/relationships/image" Target="../media/image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5.jpg"/><Relationship Id="rId4" Type="http://schemas.openxmlformats.org/officeDocument/2006/relationships/image" Target="../media/image1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2.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9.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9.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9.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9.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9.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9.jpg"/><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xml"/><Relationship Id="rId3" Type="http://schemas.openxmlformats.org/officeDocument/2006/relationships/image" Target="../media/image19.jp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7.xml"/><Relationship Id="rId3" Type="http://schemas.openxmlformats.org/officeDocument/2006/relationships/image" Target="../media/image19.jp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hyperlink" Target="https://en.wikipedia.org/wiki/Correlation" TargetMode="External"/><Relationship Id="rId4" Type="http://schemas.openxmlformats.org/officeDocument/2006/relationships/image" Target="../media/image5.png"/><Relationship Id="rId5" Type="http://schemas.openxmlformats.org/officeDocument/2006/relationships/image" Target="../media/image19.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6" name="Shape 276"/>
        <p:cNvGrpSpPr/>
        <p:nvPr/>
      </p:nvGrpSpPr>
      <p:grpSpPr>
        <a:xfrm>
          <a:off x="0" y="0"/>
          <a:ext cx="0" cy="0"/>
          <a:chOff x="0" y="0"/>
          <a:chExt cx="0" cy="0"/>
        </a:xfrm>
      </p:grpSpPr>
      <p:pic>
        <p:nvPicPr>
          <p:cNvPr id="277" name="Google Shape;277;p13"/>
          <p:cNvPicPr preferRelativeResize="0"/>
          <p:nvPr/>
        </p:nvPicPr>
        <p:blipFill>
          <a:blip r:embed="rId3">
            <a:alphaModFix/>
          </a:blip>
          <a:stretch>
            <a:fillRect/>
          </a:stretch>
        </p:blipFill>
        <p:spPr>
          <a:xfrm flipH="1">
            <a:off x="0" y="0"/>
            <a:ext cx="9144048" cy="5143500"/>
          </a:xfrm>
          <a:prstGeom prst="rect">
            <a:avLst/>
          </a:prstGeom>
          <a:noFill/>
          <a:ln>
            <a:noFill/>
          </a:ln>
        </p:spPr>
      </p:pic>
      <p:sp>
        <p:nvSpPr>
          <p:cNvPr id="278" name="Google Shape;278;p13"/>
          <p:cNvSpPr txBox="1"/>
          <p:nvPr>
            <p:ph type="ctrTitle"/>
          </p:nvPr>
        </p:nvSpPr>
        <p:spPr>
          <a:xfrm>
            <a:off x="507850" y="479151"/>
            <a:ext cx="4765800" cy="209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600"/>
              <a:t>Statistical Correlation of Life Expectancies and Possible Causes </a:t>
            </a:r>
            <a:endParaRPr sz="2600"/>
          </a:p>
        </p:txBody>
      </p:sp>
      <p:sp>
        <p:nvSpPr>
          <p:cNvPr id="279" name="Google Shape;279;p13"/>
          <p:cNvSpPr txBox="1"/>
          <p:nvPr>
            <p:ph idx="1" type="subTitle"/>
          </p:nvPr>
        </p:nvSpPr>
        <p:spPr>
          <a:xfrm>
            <a:off x="584050" y="2381375"/>
            <a:ext cx="4255500" cy="69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comparison of countries around the world</a:t>
            </a:r>
            <a:endParaRPr/>
          </a:p>
        </p:txBody>
      </p:sp>
      <p:sp>
        <p:nvSpPr>
          <p:cNvPr id="280" name="Google Shape;280;p13"/>
          <p:cNvSpPr txBox="1"/>
          <p:nvPr>
            <p:ph idx="1" type="subTitle"/>
          </p:nvPr>
        </p:nvSpPr>
        <p:spPr>
          <a:xfrm>
            <a:off x="50400" y="4666625"/>
            <a:ext cx="9044400" cy="477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B7B7B7"/>
                </a:solidFill>
              </a:rPr>
              <a:t>By Alan Vilchis, Aldo G. Sancininea, Elizabeth Garcia, Miguel A. Bonachea &amp; Pablo Barrios</a:t>
            </a:r>
            <a:endParaRPr>
              <a:solidFill>
                <a:srgbClr val="B7B7B7"/>
              </a:solidFill>
            </a:endParaRPr>
          </a:p>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3" name="Shape 343"/>
        <p:cNvGrpSpPr/>
        <p:nvPr/>
      </p:nvGrpSpPr>
      <p:grpSpPr>
        <a:xfrm>
          <a:off x="0" y="0"/>
          <a:ext cx="0" cy="0"/>
          <a:chOff x="0" y="0"/>
          <a:chExt cx="0" cy="0"/>
        </a:xfrm>
      </p:grpSpPr>
      <p:pic>
        <p:nvPicPr>
          <p:cNvPr id="344" name="Google Shape;344;p22"/>
          <p:cNvPicPr preferRelativeResize="0"/>
          <p:nvPr/>
        </p:nvPicPr>
        <p:blipFill rotWithShape="1">
          <a:blip r:embed="rId3">
            <a:alphaModFix amt="32000"/>
          </a:blip>
          <a:srcRect b="11342" l="0" r="1156" t="6521"/>
          <a:stretch/>
        </p:blipFill>
        <p:spPr>
          <a:xfrm>
            <a:off x="-22513" y="-48450"/>
            <a:ext cx="9189025" cy="5191950"/>
          </a:xfrm>
          <a:prstGeom prst="rect">
            <a:avLst/>
          </a:prstGeom>
          <a:noFill/>
          <a:ln>
            <a:noFill/>
          </a:ln>
          <a:effectLst>
            <a:outerShdw blurRad="57150" rotWithShape="0" algn="bl" dir="5400000" dist="19050">
              <a:srgbClr val="000000">
                <a:alpha val="50000"/>
              </a:srgbClr>
            </a:outerShdw>
          </a:effectLst>
        </p:spPr>
      </p:pic>
      <p:sp>
        <p:nvSpPr>
          <p:cNvPr id="345" name="Google Shape;345;p22"/>
          <p:cNvSpPr txBox="1"/>
          <p:nvPr>
            <p:ph type="title"/>
          </p:nvPr>
        </p:nvSpPr>
        <p:spPr>
          <a:xfrm>
            <a:off x="466000" y="1298275"/>
            <a:ext cx="2918100" cy="125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Body Mass Index vs Life Expectancy</a:t>
            </a:r>
            <a:endParaRPr sz="2200"/>
          </a:p>
        </p:txBody>
      </p:sp>
      <p:sp>
        <p:nvSpPr>
          <p:cNvPr id="346" name="Google Shape;346;p22"/>
          <p:cNvSpPr txBox="1"/>
          <p:nvPr>
            <p:ph idx="1" type="body"/>
          </p:nvPr>
        </p:nvSpPr>
        <p:spPr>
          <a:xfrm>
            <a:off x="443650" y="2244775"/>
            <a:ext cx="3115200" cy="1647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700"/>
              <a:t>Coefficient = .793</a:t>
            </a:r>
            <a:endParaRPr b="1" sz="1700"/>
          </a:p>
          <a:p>
            <a:pPr indent="0" lvl="0" marL="0" rtl="0" algn="l">
              <a:spcBef>
                <a:spcPts val="1600"/>
              </a:spcBef>
              <a:spcAft>
                <a:spcPts val="0"/>
              </a:spcAft>
              <a:buNone/>
            </a:pPr>
            <a:r>
              <a:rPr b="1" lang="en" sz="1700"/>
              <a:t>P-Value = 6.5627 x 10-32</a:t>
            </a:r>
            <a:endParaRPr b="1" sz="1700"/>
          </a:p>
          <a:p>
            <a:pPr indent="0" lvl="0" marL="0" rtl="0" algn="l">
              <a:spcBef>
                <a:spcPts val="1600"/>
              </a:spcBef>
              <a:spcAft>
                <a:spcPts val="1600"/>
              </a:spcAft>
              <a:buNone/>
            </a:pPr>
            <a:r>
              <a:rPr b="1" lang="en" sz="1700"/>
              <a:t>Year= 1975</a:t>
            </a:r>
            <a:endParaRPr b="1" sz="1700"/>
          </a:p>
        </p:txBody>
      </p:sp>
      <p:pic>
        <p:nvPicPr>
          <p:cNvPr id="347" name="Google Shape;347;p22"/>
          <p:cNvPicPr preferRelativeResize="0"/>
          <p:nvPr/>
        </p:nvPicPr>
        <p:blipFill>
          <a:blip r:embed="rId4">
            <a:alphaModFix amt="82000"/>
          </a:blip>
          <a:stretch>
            <a:fillRect/>
          </a:stretch>
        </p:blipFill>
        <p:spPr>
          <a:xfrm>
            <a:off x="3683625" y="939800"/>
            <a:ext cx="5016725" cy="32639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1" name="Shape 351"/>
        <p:cNvGrpSpPr/>
        <p:nvPr/>
      </p:nvGrpSpPr>
      <p:grpSpPr>
        <a:xfrm>
          <a:off x="0" y="0"/>
          <a:ext cx="0" cy="0"/>
          <a:chOff x="0" y="0"/>
          <a:chExt cx="0" cy="0"/>
        </a:xfrm>
      </p:grpSpPr>
      <p:pic>
        <p:nvPicPr>
          <p:cNvPr id="352" name="Google Shape;352;p23"/>
          <p:cNvPicPr preferRelativeResize="0"/>
          <p:nvPr/>
        </p:nvPicPr>
        <p:blipFill rotWithShape="1">
          <a:blip r:embed="rId3">
            <a:alphaModFix amt="37000"/>
          </a:blip>
          <a:srcRect b="18026" l="0" r="0" t="0"/>
          <a:stretch/>
        </p:blipFill>
        <p:spPr>
          <a:xfrm>
            <a:off x="0" y="0"/>
            <a:ext cx="9196326" cy="5143500"/>
          </a:xfrm>
          <a:prstGeom prst="rect">
            <a:avLst/>
          </a:prstGeom>
          <a:noFill/>
          <a:ln>
            <a:noFill/>
          </a:ln>
        </p:spPr>
      </p:pic>
      <p:sp>
        <p:nvSpPr>
          <p:cNvPr id="353" name="Google Shape;353;p23"/>
          <p:cNvSpPr txBox="1"/>
          <p:nvPr>
            <p:ph type="title"/>
          </p:nvPr>
        </p:nvSpPr>
        <p:spPr>
          <a:xfrm>
            <a:off x="485963" y="1090725"/>
            <a:ext cx="32682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Tobacco Consumption vs Life Expectancy</a:t>
            </a:r>
            <a:endParaRPr sz="2400"/>
          </a:p>
        </p:txBody>
      </p:sp>
      <p:sp>
        <p:nvSpPr>
          <p:cNvPr id="354" name="Google Shape;354;p23"/>
          <p:cNvSpPr txBox="1"/>
          <p:nvPr>
            <p:ph idx="1" type="body"/>
          </p:nvPr>
        </p:nvSpPr>
        <p:spPr>
          <a:xfrm>
            <a:off x="551663" y="2042425"/>
            <a:ext cx="3126300" cy="16485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b="1" lang="en" sz="1700"/>
              <a:t>Coefficient = .451</a:t>
            </a:r>
            <a:endParaRPr b="1" sz="1700"/>
          </a:p>
          <a:p>
            <a:pPr indent="0" lvl="0" marL="0" marR="0" rtl="0" algn="l">
              <a:lnSpc>
                <a:spcPct val="115000"/>
              </a:lnSpc>
              <a:spcBef>
                <a:spcPts val="1600"/>
              </a:spcBef>
              <a:spcAft>
                <a:spcPts val="0"/>
              </a:spcAft>
              <a:buNone/>
            </a:pPr>
            <a:r>
              <a:rPr b="1" lang="en" sz="1700"/>
              <a:t>P-Value = .14</a:t>
            </a:r>
            <a:endParaRPr b="1" sz="1700"/>
          </a:p>
          <a:p>
            <a:pPr indent="0" lvl="0" marL="0" marR="0" rtl="0" algn="l">
              <a:lnSpc>
                <a:spcPct val="115000"/>
              </a:lnSpc>
              <a:spcBef>
                <a:spcPts val="1600"/>
              </a:spcBef>
              <a:spcAft>
                <a:spcPts val="0"/>
              </a:spcAft>
              <a:buNone/>
            </a:pPr>
            <a:r>
              <a:rPr b="1" lang="en" sz="1700"/>
              <a:t>Year= 1974</a:t>
            </a:r>
            <a:endParaRPr/>
          </a:p>
          <a:p>
            <a:pPr indent="0" lvl="0" marL="0" rtl="0" algn="l">
              <a:spcBef>
                <a:spcPts val="1600"/>
              </a:spcBef>
              <a:spcAft>
                <a:spcPts val="1600"/>
              </a:spcAft>
              <a:buNone/>
            </a:pPr>
            <a:r>
              <a:t/>
            </a:r>
            <a:endParaRPr/>
          </a:p>
        </p:txBody>
      </p:sp>
      <p:pic>
        <p:nvPicPr>
          <p:cNvPr id="355" name="Google Shape;355;p23"/>
          <p:cNvPicPr preferRelativeResize="0"/>
          <p:nvPr/>
        </p:nvPicPr>
        <p:blipFill rotWithShape="1">
          <a:blip r:embed="rId4">
            <a:alphaModFix amt="82000"/>
          </a:blip>
          <a:srcRect b="-370" l="-150" r="150" t="370"/>
          <a:stretch/>
        </p:blipFill>
        <p:spPr>
          <a:xfrm>
            <a:off x="3585613" y="878875"/>
            <a:ext cx="5072425" cy="33857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9" name="Shape 359"/>
        <p:cNvGrpSpPr/>
        <p:nvPr/>
      </p:nvGrpSpPr>
      <p:grpSpPr>
        <a:xfrm>
          <a:off x="0" y="0"/>
          <a:ext cx="0" cy="0"/>
          <a:chOff x="0" y="0"/>
          <a:chExt cx="0" cy="0"/>
        </a:xfrm>
      </p:grpSpPr>
      <p:pic>
        <p:nvPicPr>
          <p:cNvPr id="360" name="Google Shape;360;p24"/>
          <p:cNvPicPr preferRelativeResize="0"/>
          <p:nvPr/>
        </p:nvPicPr>
        <p:blipFill>
          <a:blip r:embed="rId3">
            <a:alphaModFix amt="50000"/>
          </a:blip>
          <a:stretch>
            <a:fillRect/>
          </a:stretch>
        </p:blipFill>
        <p:spPr>
          <a:xfrm>
            <a:off x="0" y="0"/>
            <a:ext cx="9144005" cy="5998849"/>
          </a:xfrm>
          <a:prstGeom prst="rect">
            <a:avLst/>
          </a:prstGeom>
          <a:noFill/>
          <a:ln>
            <a:noFill/>
          </a:ln>
        </p:spPr>
      </p:pic>
      <p:sp>
        <p:nvSpPr>
          <p:cNvPr id="361" name="Google Shape;361;p24"/>
          <p:cNvSpPr txBox="1"/>
          <p:nvPr>
            <p:ph type="title"/>
          </p:nvPr>
        </p:nvSpPr>
        <p:spPr>
          <a:xfrm>
            <a:off x="593175" y="1398637"/>
            <a:ext cx="2801100" cy="999300"/>
          </a:xfrm>
          <a:prstGeom prst="rect">
            <a:avLst/>
          </a:prstGeom>
          <a:noFill/>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sz="2000"/>
              <a:t>Fertilizer Application vs Life Expectancy</a:t>
            </a:r>
            <a:endParaRPr sz="2000"/>
          </a:p>
        </p:txBody>
      </p:sp>
      <p:sp>
        <p:nvSpPr>
          <p:cNvPr id="362" name="Google Shape;362;p24"/>
          <p:cNvSpPr txBox="1"/>
          <p:nvPr>
            <p:ph idx="1" type="body"/>
          </p:nvPr>
        </p:nvSpPr>
        <p:spPr>
          <a:xfrm>
            <a:off x="648975" y="2277487"/>
            <a:ext cx="2689500" cy="19971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b="1" lang="en" sz="1700"/>
              <a:t>Coefficient = .354</a:t>
            </a:r>
            <a:endParaRPr b="1" sz="1700"/>
          </a:p>
          <a:p>
            <a:pPr indent="0" lvl="0" marL="0" marR="0" rtl="0" algn="l">
              <a:lnSpc>
                <a:spcPct val="115000"/>
              </a:lnSpc>
              <a:spcBef>
                <a:spcPts val="1600"/>
              </a:spcBef>
              <a:spcAft>
                <a:spcPts val="0"/>
              </a:spcAft>
              <a:buNone/>
            </a:pPr>
            <a:r>
              <a:rPr b="1" lang="en" sz="1700"/>
              <a:t>P-Value = .45 x 10-5</a:t>
            </a:r>
            <a:endParaRPr b="1" sz="1700"/>
          </a:p>
          <a:p>
            <a:pPr indent="0" lvl="0" marL="0" marR="0" rtl="0" algn="l">
              <a:lnSpc>
                <a:spcPct val="115000"/>
              </a:lnSpc>
              <a:spcBef>
                <a:spcPts val="1600"/>
              </a:spcBef>
              <a:spcAft>
                <a:spcPts val="1600"/>
              </a:spcAft>
              <a:buNone/>
            </a:pPr>
            <a:r>
              <a:rPr b="1" lang="en" sz="1700"/>
              <a:t>Year= 2014</a:t>
            </a:r>
            <a:endParaRPr/>
          </a:p>
        </p:txBody>
      </p:sp>
      <p:pic>
        <p:nvPicPr>
          <p:cNvPr id="363" name="Google Shape;363;p24"/>
          <p:cNvPicPr preferRelativeResize="0"/>
          <p:nvPr/>
        </p:nvPicPr>
        <p:blipFill>
          <a:blip r:embed="rId4">
            <a:alphaModFix amt="88000"/>
          </a:blip>
          <a:stretch>
            <a:fillRect/>
          </a:stretch>
        </p:blipFill>
        <p:spPr>
          <a:xfrm>
            <a:off x="3536775" y="868913"/>
            <a:ext cx="5014050" cy="34055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7" name="Shape 367"/>
        <p:cNvGrpSpPr/>
        <p:nvPr/>
      </p:nvGrpSpPr>
      <p:grpSpPr>
        <a:xfrm>
          <a:off x="0" y="0"/>
          <a:ext cx="0" cy="0"/>
          <a:chOff x="0" y="0"/>
          <a:chExt cx="0" cy="0"/>
        </a:xfrm>
      </p:grpSpPr>
      <p:pic>
        <p:nvPicPr>
          <p:cNvPr id="368" name="Google Shape;368;p25"/>
          <p:cNvPicPr preferRelativeResize="0"/>
          <p:nvPr/>
        </p:nvPicPr>
        <p:blipFill rotWithShape="1">
          <a:blip r:embed="rId3">
            <a:alphaModFix amt="30000"/>
          </a:blip>
          <a:srcRect b="14234" l="0" r="0" t="12014"/>
          <a:stretch/>
        </p:blipFill>
        <p:spPr>
          <a:xfrm>
            <a:off x="-38115" y="0"/>
            <a:ext cx="9182114" cy="5143504"/>
          </a:xfrm>
          <a:prstGeom prst="rect">
            <a:avLst/>
          </a:prstGeom>
          <a:noFill/>
          <a:ln>
            <a:noFill/>
          </a:ln>
        </p:spPr>
      </p:pic>
      <p:sp>
        <p:nvSpPr>
          <p:cNvPr id="369" name="Google Shape;369;p25"/>
          <p:cNvSpPr txBox="1"/>
          <p:nvPr>
            <p:ph type="title"/>
          </p:nvPr>
        </p:nvSpPr>
        <p:spPr>
          <a:xfrm>
            <a:off x="646925" y="1297787"/>
            <a:ext cx="2686800" cy="9993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sz="2000"/>
              <a:t>Sugar Consumption vs Life Expectancy</a:t>
            </a:r>
            <a:endParaRPr sz="2000"/>
          </a:p>
        </p:txBody>
      </p:sp>
      <p:sp>
        <p:nvSpPr>
          <p:cNvPr id="370" name="Google Shape;370;p25"/>
          <p:cNvSpPr txBox="1"/>
          <p:nvPr>
            <p:ph idx="1" type="body"/>
          </p:nvPr>
        </p:nvSpPr>
        <p:spPr>
          <a:xfrm>
            <a:off x="736625" y="2220887"/>
            <a:ext cx="2355000" cy="15369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b="1" lang="en" sz="1700"/>
              <a:t>Coefficient = .351</a:t>
            </a:r>
            <a:endParaRPr b="1" sz="1700"/>
          </a:p>
          <a:p>
            <a:pPr indent="0" lvl="0" marL="0" marR="0" rtl="0" algn="l">
              <a:lnSpc>
                <a:spcPct val="115000"/>
              </a:lnSpc>
              <a:spcBef>
                <a:spcPts val="1600"/>
              </a:spcBef>
              <a:spcAft>
                <a:spcPts val="0"/>
              </a:spcAft>
              <a:buNone/>
            </a:pPr>
            <a:r>
              <a:rPr b="1" lang="en" sz="1700"/>
              <a:t>P-Value = .073</a:t>
            </a:r>
            <a:endParaRPr b="1" sz="1700"/>
          </a:p>
          <a:p>
            <a:pPr indent="0" lvl="0" marL="0" marR="0" rtl="0" algn="l">
              <a:lnSpc>
                <a:spcPct val="115000"/>
              </a:lnSpc>
              <a:spcBef>
                <a:spcPts val="1600"/>
              </a:spcBef>
              <a:spcAft>
                <a:spcPts val="1600"/>
              </a:spcAft>
              <a:buNone/>
            </a:pPr>
            <a:r>
              <a:rPr b="1" lang="en" sz="1700"/>
              <a:t>Year= 1961</a:t>
            </a:r>
            <a:endParaRPr b="1" sz="1700"/>
          </a:p>
        </p:txBody>
      </p:sp>
      <p:pic>
        <p:nvPicPr>
          <p:cNvPr id="371" name="Google Shape;371;p25"/>
          <p:cNvPicPr preferRelativeResize="0"/>
          <p:nvPr/>
        </p:nvPicPr>
        <p:blipFill>
          <a:blip r:embed="rId4">
            <a:alphaModFix amt="83000"/>
          </a:blip>
          <a:stretch>
            <a:fillRect/>
          </a:stretch>
        </p:blipFill>
        <p:spPr>
          <a:xfrm>
            <a:off x="3482525" y="812237"/>
            <a:ext cx="5014550" cy="35190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5" name="Shape 375"/>
        <p:cNvGrpSpPr/>
        <p:nvPr/>
      </p:nvGrpSpPr>
      <p:grpSpPr>
        <a:xfrm>
          <a:off x="0" y="0"/>
          <a:ext cx="0" cy="0"/>
          <a:chOff x="0" y="0"/>
          <a:chExt cx="0" cy="0"/>
        </a:xfrm>
      </p:grpSpPr>
      <p:pic>
        <p:nvPicPr>
          <p:cNvPr id="376" name="Google Shape;376;p26"/>
          <p:cNvPicPr preferRelativeResize="0"/>
          <p:nvPr/>
        </p:nvPicPr>
        <p:blipFill rotWithShape="1">
          <a:blip r:embed="rId3">
            <a:alphaModFix amt="45000"/>
          </a:blip>
          <a:srcRect b="15626" l="0" r="0" t="0"/>
          <a:stretch/>
        </p:blipFill>
        <p:spPr>
          <a:xfrm>
            <a:off x="0" y="0"/>
            <a:ext cx="9143999" cy="5200653"/>
          </a:xfrm>
          <a:prstGeom prst="rect">
            <a:avLst/>
          </a:prstGeom>
          <a:noFill/>
          <a:ln>
            <a:noFill/>
          </a:ln>
        </p:spPr>
      </p:pic>
      <p:sp>
        <p:nvSpPr>
          <p:cNvPr id="377" name="Google Shape;377;p26"/>
          <p:cNvSpPr txBox="1"/>
          <p:nvPr>
            <p:ph type="title"/>
          </p:nvPr>
        </p:nvSpPr>
        <p:spPr>
          <a:xfrm>
            <a:off x="575250" y="1208081"/>
            <a:ext cx="2773800" cy="9993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2000"/>
              <a:t>Alcohol</a:t>
            </a:r>
            <a:r>
              <a:rPr lang="en" sz="2000"/>
              <a:t> Consumption vs Life Expectancy</a:t>
            </a:r>
            <a:endParaRPr/>
          </a:p>
        </p:txBody>
      </p:sp>
      <p:sp>
        <p:nvSpPr>
          <p:cNvPr id="378" name="Google Shape;378;p26"/>
          <p:cNvSpPr txBox="1"/>
          <p:nvPr>
            <p:ph idx="1" type="body"/>
          </p:nvPr>
        </p:nvSpPr>
        <p:spPr>
          <a:xfrm>
            <a:off x="665650" y="2162256"/>
            <a:ext cx="2241000" cy="19041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b="1" lang="en" sz="1700"/>
              <a:t>Coefficient = .31</a:t>
            </a:r>
            <a:endParaRPr b="1" sz="1700"/>
          </a:p>
          <a:p>
            <a:pPr indent="0" lvl="0" marL="0" marR="0" rtl="0" algn="l">
              <a:lnSpc>
                <a:spcPct val="115000"/>
              </a:lnSpc>
              <a:spcBef>
                <a:spcPts val="1600"/>
              </a:spcBef>
              <a:spcAft>
                <a:spcPts val="0"/>
              </a:spcAft>
              <a:buNone/>
            </a:pPr>
            <a:r>
              <a:rPr b="1" lang="en" sz="1700"/>
              <a:t>P-Value = .098</a:t>
            </a:r>
            <a:endParaRPr b="1" sz="1700"/>
          </a:p>
          <a:p>
            <a:pPr indent="0" lvl="0" marL="0" marR="0" rtl="0" algn="l">
              <a:lnSpc>
                <a:spcPct val="115000"/>
              </a:lnSpc>
              <a:spcBef>
                <a:spcPts val="1600"/>
              </a:spcBef>
              <a:spcAft>
                <a:spcPts val="1600"/>
              </a:spcAft>
              <a:buNone/>
            </a:pPr>
            <a:r>
              <a:rPr b="1" lang="en" sz="1700"/>
              <a:t>Year= 1988</a:t>
            </a:r>
            <a:endParaRPr/>
          </a:p>
        </p:txBody>
      </p:sp>
      <p:pic>
        <p:nvPicPr>
          <p:cNvPr id="379" name="Google Shape;379;p26"/>
          <p:cNvPicPr preferRelativeResize="0"/>
          <p:nvPr/>
        </p:nvPicPr>
        <p:blipFill>
          <a:blip r:embed="rId4">
            <a:alphaModFix amt="86000"/>
          </a:blip>
          <a:stretch>
            <a:fillRect/>
          </a:stretch>
        </p:blipFill>
        <p:spPr>
          <a:xfrm>
            <a:off x="3425250" y="766906"/>
            <a:ext cx="5143500" cy="360968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3" name="Shape 383"/>
        <p:cNvGrpSpPr/>
        <p:nvPr/>
      </p:nvGrpSpPr>
      <p:grpSpPr>
        <a:xfrm>
          <a:off x="0" y="0"/>
          <a:ext cx="0" cy="0"/>
          <a:chOff x="0" y="0"/>
          <a:chExt cx="0" cy="0"/>
        </a:xfrm>
      </p:grpSpPr>
      <p:pic>
        <p:nvPicPr>
          <p:cNvPr id="384" name="Google Shape;384;p27"/>
          <p:cNvPicPr preferRelativeResize="0"/>
          <p:nvPr/>
        </p:nvPicPr>
        <p:blipFill>
          <a:blip r:embed="rId3">
            <a:alphaModFix/>
          </a:blip>
          <a:stretch>
            <a:fillRect/>
          </a:stretch>
        </p:blipFill>
        <p:spPr>
          <a:xfrm>
            <a:off x="0" y="-503204"/>
            <a:ext cx="9144000" cy="6104551"/>
          </a:xfrm>
          <a:prstGeom prst="rect">
            <a:avLst/>
          </a:prstGeom>
          <a:noFill/>
          <a:ln>
            <a:noFill/>
          </a:ln>
        </p:spPr>
      </p:pic>
      <p:sp>
        <p:nvSpPr>
          <p:cNvPr id="385" name="Google Shape;385;p27"/>
          <p:cNvSpPr txBox="1"/>
          <p:nvPr>
            <p:ph type="title"/>
          </p:nvPr>
        </p:nvSpPr>
        <p:spPr>
          <a:xfrm>
            <a:off x="437687" y="1376988"/>
            <a:ext cx="2842800" cy="1060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600"/>
              <a:t>Access to Healthy Drinking Water</a:t>
            </a:r>
            <a:r>
              <a:rPr lang="en" sz="1600"/>
              <a:t> vs Life Expectancy</a:t>
            </a:r>
            <a:endParaRPr sz="1600"/>
          </a:p>
        </p:txBody>
      </p:sp>
      <p:sp>
        <p:nvSpPr>
          <p:cNvPr id="386" name="Google Shape;386;p27"/>
          <p:cNvSpPr txBox="1"/>
          <p:nvPr>
            <p:ph idx="1" type="body"/>
          </p:nvPr>
        </p:nvSpPr>
        <p:spPr>
          <a:xfrm>
            <a:off x="600662" y="2208888"/>
            <a:ext cx="2327700" cy="22734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b="1" lang="en" sz="1500"/>
              <a:t>Coefficient = .793</a:t>
            </a:r>
            <a:endParaRPr b="1" sz="1500"/>
          </a:p>
          <a:p>
            <a:pPr indent="0" lvl="0" marL="0" marR="0" rtl="0" algn="l">
              <a:lnSpc>
                <a:spcPct val="115000"/>
              </a:lnSpc>
              <a:spcBef>
                <a:spcPts val="1600"/>
              </a:spcBef>
              <a:spcAft>
                <a:spcPts val="0"/>
              </a:spcAft>
              <a:buNone/>
            </a:pPr>
            <a:r>
              <a:rPr b="1" lang="en" sz="1500"/>
              <a:t>P-Value = 6.56 x 10-35</a:t>
            </a:r>
            <a:endParaRPr b="1" sz="1500"/>
          </a:p>
          <a:p>
            <a:pPr indent="0" lvl="0" marL="0" marR="0" rtl="0" algn="l">
              <a:lnSpc>
                <a:spcPct val="115000"/>
              </a:lnSpc>
              <a:spcBef>
                <a:spcPts val="1600"/>
              </a:spcBef>
              <a:spcAft>
                <a:spcPts val="0"/>
              </a:spcAft>
              <a:buNone/>
            </a:pPr>
            <a:r>
              <a:rPr b="1" lang="en" sz="1500"/>
              <a:t>Year= 2001</a:t>
            </a:r>
            <a:endParaRPr b="1" sz="1500"/>
          </a:p>
          <a:p>
            <a:pPr indent="0" lvl="0" marL="0" rtl="0" algn="l">
              <a:spcBef>
                <a:spcPts val="1600"/>
              </a:spcBef>
              <a:spcAft>
                <a:spcPts val="1600"/>
              </a:spcAft>
              <a:buNone/>
            </a:pPr>
            <a:r>
              <a:t/>
            </a:r>
            <a:endParaRPr/>
          </a:p>
        </p:txBody>
      </p:sp>
      <p:pic>
        <p:nvPicPr>
          <p:cNvPr id="387" name="Google Shape;387;p27"/>
          <p:cNvPicPr preferRelativeResize="0"/>
          <p:nvPr/>
        </p:nvPicPr>
        <p:blipFill>
          <a:blip r:embed="rId4">
            <a:alphaModFix amt="87000"/>
          </a:blip>
          <a:stretch>
            <a:fillRect/>
          </a:stretch>
        </p:blipFill>
        <p:spPr>
          <a:xfrm>
            <a:off x="3341087" y="850712"/>
            <a:ext cx="5365225" cy="34420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1" name="Shape 391"/>
        <p:cNvGrpSpPr/>
        <p:nvPr/>
      </p:nvGrpSpPr>
      <p:grpSpPr>
        <a:xfrm>
          <a:off x="0" y="0"/>
          <a:ext cx="0" cy="0"/>
          <a:chOff x="0" y="0"/>
          <a:chExt cx="0" cy="0"/>
        </a:xfrm>
      </p:grpSpPr>
      <p:pic>
        <p:nvPicPr>
          <p:cNvPr id="392" name="Google Shape;392;p28"/>
          <p:cNvPicPr preferRelativeResize="0"/>
          <p:nvPr/>
        </p:nvPicPr>
        <p:blipFill rotWithShape="1">
          <a:blip r:embed="rId3">
            <a:alphaModFix amt="40000"/>
          </a:blip>
          <a:srcRect b="13830" l="616" r="0" t="0"/>
          <a:stretch/>
        </p:blipFill>
        <p:spPr>
          <a:xfrm>
            <a:off x="0" y="0"/>
            <a:ext cx="9144000" cy="5143499"/>
          </a:xfrm>
          <a:prstGeom prst="rect">
            <a:avLst/>
          </a:prstGeom>
          <a:noFill/>
          <a:ln>
            <a:noFill/>
          </a:ln>
        </p:spPr>
      </p:pic>
      <p:sp>
        <p:nvSpPr>
          <p:cNvPr id="393" name="Google Shape;393;p28"/>
          <p:cNvSpPr txBox="1"/>
          <p:nvPr>
            <p:ph type="title"/>
          </p:nvPr>
        </p:nvSpPr>
        <p:spPr>
          <a:xfrm>
            <a:off x="653275" y="1207225"/>
            <a:ext cx="26994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CO2 Emissions vs LIfe Expectancy</a:t>
            </a:r>
            <a:endParaRPr/>
          </a:p>
        </p:txBody>
      </p:sp>
      <p:sp>
        <p:nvSpPr>
          <p:cNvPr id="394" name="Google Shape;394;p28"/>
          <p:cNvSpPr txBox="1"/>
          <p:nvPr>
            <p:ph idx="1" type="body"/>
          </p:nvPr>
        </p:nvSpPr>
        <p:spPr>
          <a:xfrm>
            <a:off x="740050" y="2054125"/>
            <a:ext cx="2030100" cy="14004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b="1" lang="en" sz="1700"/>
              <a:t>Coefficient =.18</a:t>
            </a:r>
            <a:endParaRPr b="1" sz="1700"/>
          </a:p>
          <a:p>
            <a:pPr indent="0" lvl="0" marL="0" marR="0" rtl="0" algn="l">
              <a:lnSpc>
                <a:spcPct val="115000"/>
              </a:lnSpc>
              <a:spcBef>
                <a:spcPts val="1600"/>
              </a:spcBef>
              <a:spcAft>
                <a:spcPts val="0"/>
              </a:spcAft>
              <a:buNone/>
            </a:pPr>
            <a:r>
              <a:rPr b="1" lang="en" sz="1700"/>
              <a:t>P-Value = .03</a:t>
            </a:r>
            <a:endParaRPr b="1" sz="1700"/>
          </a:p>
          <a:p>
            <a:pPr indent="0" lvl="0" marL="0" marR="0" rtl="0" algn="l">
              <a:lnSpc>
                <a:spcPct val="115000"/>
              </a:lnSpc>
              <a:spcBef>
                <a:spcPts val="1600"/>
              </a:spcBef>
              <a:spcAft>
                <a:spcPts val="1600"/>
              </a:spcAft>
              <a:buNone/>
            </a:pPr>
            <a:r>
              <a:rPr b="1" lang="en" sz="1700"/>
              <a:t>Year= 1980</a:t>
            </a:r>
            <a:endParaRPr b="1" sz="1700"/>
          </a:p>
        </p:txBody>
      </p:sp>
      <p:pic>
        <p:nvPicPr>
          <p:cNvPr id="395" name="Google Shape;395;p28"/>
          <p:cNvPicPr preferRelativeResize="0"/>
          <p:nvPr/>
        </p:nvPicPr>
        <p:blipFill>
          <a:blip r:embed="rId4">
            <a:alphaModFix amt="82000"/>
          </a:blip>
          <a:stretch>
            <a:fillRect/>
          </a:stretch>
        </p:blipFill>
        <p:spPr>
          <a:xfrm>
            <a:off x="3536800" y="814300"/>
            <a:ext cx="4953925" cy="35149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9" name="Shape 399"/>
        <p:cNvGrpSpPr/>
        <p:nvPr/>
      </p:nvGrpSpPr>
      <p:grpSpPr>
        <a:xfrm>
          <a:off x="0" y="0"/>
          <a:ext cx="0" cy="0"/>
          <a:chOff x="0" y="0"/>
          <a:chExt cx="0" cy="0"/>
        </a:xfrm>
      </p:grpSpPr>
      <p:pic>
        <p:nvPicPr>
          <p:cNvPr id="400" name="Google Shape;400;p29"/>
          <p:cNvPicPr preferRelativeResize="0"/>
          <p:nvPr/>
        </p:nvPicPr>
        <p:blipFill rotWithShape="1">
          <a:blip r:embed="rId3">
            <a:alphaModFix amt="44000"/>
          </a:blip>
          <a:srcRect b="2820" l="0" r="0" t="11437"/>
          <a:stretch/>
        </p:blipFill>
        <p:spPr>
          <a:xfrm>
            <a:off x="0" y="0"/>
            <a:ext cx="9144000" cy="5143500"/>
          </a:xfrm>
          <a:prstGeom prst="rect">
            <a:avLst/>
          </a:prstGeom>
          <a:noFill/>
          <a:ln>
            <a:noFill/>
          </a:ln>
        </p:spPr>
      </p:pic>
      <p:sp>
        <p:nvSpPr>
          <p:cNvPr id="401" name="Google Shape;401;p29"/>
          <p:cNvSpPr txBox="1"/>
          <p:nvPr>
            <p:ph type="title"/>
          </p:nvPr>
        </p:nvSpPr>
        <p:spPr>
          <a:xfrm>
            <a:off x="642775" y="1199125"/>
            <a:ext cx="2494500" cy="113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Urban Population vs Life Expectancy</a:t>
            </a:r>
            <a:endParaRPr/>
          </a:p>
        </p:txBody>
      </p:sp>
      <p:sp>
        <p:nvSpPr>
          <p:cNvPr id="402" name="Google Shape;402;p29"/>
          <p:cNvSpPr txBox="1"/>
          <p:nvPr>
            <p:ph idx="1" type="body"/>
          </p:nvPr>
        </p:nvSpPr>
        <p:spPr>
          <a:xfrm>
            <a:off x="682025" y="2064975"/>
            <a:ext cx="2779500" cy="14253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b="1" lang="en" sz="1700"/>
              <a:t>Coefficient = .712</a:t>
            </a:r>
            <a:endParaRPr b="1" sz="1700"/>
          </a:p>
          <a:p>
            <a:pPr indent="0" lvl="0" marL="0" marR="0" rtl="0" algn="l">
              <a:lnSpc>
                <a:spcPct val="115000"/>
              </a:lnSpc>
              <a:spcBef>
                <a:spcPts val="1600"/>
              </a:spcBef>
              <a:spcAft>
                <a:spcPts val="0"/>
              </a:spcAft>
              <a:buNone/>
            </a:pPr>
            <a:r>
              <a:rPr b="1" lang="en" sz="1700"/>
              <a:t>P-Value = 2.03 x 10-27</a:t>
            </a:r>
            <a:endParaRPr b="1" sz="1700"/>
          </a:p>
          <a:p>
            <a:pPr indent="0" lvl="0" marL="0" marR="0" rtl="0" algn="l">
              <a:lnSpc>
                <a:spcPct val="115000"/>
              </a:lnSpc>
              <a:spcBef>
                <a:spcPts val="1600"/>
              </a:spcBef>
              <a:spcAft>
                <a:spcPts val="1600"/>
              </a:spcAft>
              <a:buNone/>
            </a:pPr>
            <a:r>
              <a:rPr b="1" lang="en" sz="1700"/>
              <a:t>Year= 1965</a:t>
            </a:r>
            <a:endParaRPr/>
          </a:p>
        </p:txBody>
      </p:sp>
      <p:pic>
        <p:nvPicPr>
          <p:cNvPr id="403" name="Google Shape;403;p29"/>
          <p:cNvPicPr preferRelativeResize="0"/>
          <p:nvPr/>
        </p:nvPicPr>
        <p:blipFill>
          <a:blip r:embed="rId4">
            <a:alphaModFix amt="83000"/>
          </a:blip>
          <a:stretch>
            <a:fillRect/>
          </a:stretch>
        </p:blipFill>
        <p:spPr>
          <a:xfrm>
            <a:off x="3553675" y="898125"/>
            <a:ext cx="4947550" cy="33472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7" name="Shape 407"/>
        <p:cNvGrpSpPr/>
        <p:nvPr/>
      </p:nvGrpSpPr>
      <p:grpSpPr>
        <a:xfrm>
          <a:off x="0" y="0"/>
          <a:ext cx="0" cy="0"/>
          <a:chOff x="0" y="0"/>
          <a:chExt cx="0" cy="0"/>
        </a:xfrm>
      </p:grpSpPr>
      <p:pic>
        <p:nvPicPr>
          <p:cNvPr id="408" name="Google Shape;408;p30"/>
          <p:cNvPicPr preferRelativeResize="0"/>
          <p:nvPr/>
        </p:nvPicPr>
        <p:blipFill rotWithShape="1">
          <a:blip r:embed="rId3">
            <a:alphaModFix amt="44000"/>
          </a:blip>
          <a:srcRect b="0" l="1903" r="0" t="0"/>
          <a:stretch/>
        </p:blipFill>
        <p:spPr>
          <a:xfrm flipH="1">
            <a:off x="-4" y="-19050"/>
            <a:ext cx="9144004" cy="5990174"/>
          </a:xfrm>
          <a:prstGeom prst="rect">
            <a:avLst/>
          </a:prstGeom>
          <a:noFill/>
          <a:ln>
            <a:noFill/>
          </a:ln>
        </p:spPr>
      </p:pic>
      <p:sp>
        <p:nvSpPr>
          <p:cNvPr id="409" name="Google Shape;409;p30"/>
          <p:cNvSpPr txBox="1"/>
          <p:nvPr>
            <p:ph type="title"/>
          </p:nvPr>
        </p:nvSpPr>
        <p:spPr>
          <a:xfrm>
            <a:off x="705425" y="1307688"/>
            <a:ext cx="2565600" cy="102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Working h/w vs Life Expectancy</a:t>
            </a:r>
            <a:endParaRPr sz="2400"/>
          </a:p>
        </p:txBody>
      </p:sp>
      <p:sp>
        <p:nvSpPr>
          <p:cNvPr id="410" name="Google Shape;410;p30"/>
          <p:cNvSpPr txBox="1"/>
          <p:nvPr>
            <p:ph idx="1" type="body"/>
          </p:nvPr>
        </p:nvSpPr>
        <p:spPr>
          <a:xfrm>
            <a:off x="767525" y="2167463"/>
            <a:ext cx="2136600" cy="19956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b="1" lang="en" sz="1700"/>
              <a:t>Coefficient = .582</a:t>
            </a:r>
            <a:endParaRPr b="1" sz="1700"/>
          </a:p>
          <a:p>
            <a:pPr indent="0" lvl="0" marL="0" marR="0" rtl="0" algn="l">
              <a:lnSpc>
                <a:spcPct val="115000"/>
              </a:lnSpc>
              <a:spcBef>
                <a:spcPts val="1600"/>
              </a:spcBef>
              <a:spcAft>
                <a:spcPts val="0"/>
              </a:spcAft>
              <a:buNone/>
            </a:pPr>
            <a:r>
              <a:rPr b="1" lang="en" sz="1700"/>
              <a:t>P-Value = .02</a:t>
            </a:r>
            <a:endParaRPr b="1" sz="1700"/>
          </a:p>
          <a:p>
            <a:pPr indent="0" lvl="0" marL="0" marR="0" rtl="0" algn="l">
              <a:lnSpc>
                <a:spcPct val="115000"/>
              </a:lnSpc>
              <a:spcBef>
                <a:spcPts val="1600"/>
              </a:spcBef>
              <a:spcAft>
                <a:spcPts val="1600"/>
              </a:spcAft>
              <a:buNone/>
            </a:pPr>
            <a:r>
              <a:rPr b="1" lang="en" sz="1700"/>
              <a:t>Year= 1970</a:t>
            </a:r>
            <a:endParaRPr/>
          </a:p>
        </p:txBody>
      </p:sp>
      <p:pic>
        <p:nvPicPr>
          <p:cNvPr id="411" name="Google Shape;411;p30"/>
          <p:cNvPicPr preferRelativeResize="0"/>
          <p:nvPr/>
        </p:nvPicPr>
        <p:blipFill>
          <a:blip r:embed="rId4">
            <a:alphaModFix amt="80000"/>
          </a:blip>
          <a:stretch>
            <a:fillRect/>
          </a:stretch>
        </p:blipFill>
        <p:spPr>
          <a:xfrm>
            <a:off x="3100675" y="856863"/>
            <a:ext cx="5337900" cy="34297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5" name="Shape 415"/>
        <p:cNvGrpSpPr/>
        <p:nvPr/>
      </p:nvGrpSpPr>
      <p:grpSpPr>
        <a:xfrm>
          <a:off x="0" y="0"/>
          <a:ext cx="0" cy="0"/>
          <a:chOff x="0" y="0"/>
          <a:chExt cx="0" cy="0"/>
        </a:xfrm>
      </p:grpSpPr>
      <p:sp>
        <p:nvSpPr>
          <p:cNvPr id="416" name="Google Shape;416;p31"/>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Conclusions</a:t>
            </a:r>
            <a:endParaRPr/>
          </a:p>
        </p:txBody>
      </p:sp>
      <p:sp>
        <p:nvSpPr>
          <p:cNvPr id="417" name="Google Shape;417;p31"/>
          <p:cNvSpPr txBox="1"/>
          <p:nvPr>
            <p:ph idx="1" type="body"/>
          </p:nvPr>
        </p:nvSpPr>
        <p:spPr>
          <a:xfrm>
            <a:off x="717600" y="1687500"/>
            <a:ext cx="4230000" cy="25416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For further analysis each country should be analyzed individually through time</a:t>
            </a:r>
            <a:endParaRPr/>
          </a:p>
          <a:p>
            <a:pPr indent="-311150" lvl="0" marL="457200" rtl="0" algn="l">
              <a:spcBef>
                <a:spcPts val="0"/>
              </a:spcBef>
              <a:spcAft>
                <a:spcPts val="0"/>
              </a:spcAft>
              <a:buSzPts val="1300"/>
              <a:buChar char="●"/>
            </a:pPr>
            <a:r>
              <a:rPr lang="en"/>
              <a:t>Life expectancy is influenced by a numerous amount of factors so its extremely difficult to determine the cause of the rise or decay of life expectancy. </a:t>
            </a:r>
            <a:endParaRPr/>
          </a:p>
          <a:p>
            <a:pPr indent="-311150" lvl="0" marL="457200" rtl="0" algn="l">
              <a:spcBef>
                <a:spcPts val="0"/>
              </a:spcBef>
              <a:spcAft>
                <a:spcPts val="0"/>
              </a:spcAft>
              <a:buSzPts val="1300"/>
              <a:buChar char="●"/>
            </a:pPr>
            <a:r>
              <a:rPr lang="en"/>
              <a:t>Statistical Relevance was not our goal, but in retrospective it would have been interesting to search for the causes in increase or decrease in life expectancy. </a:t>
            </a:r>
            <a:endParaRPr/>
          </a:p>
        </p:txBody>
      </p:sp>
      <p:pic>
        <p:nvPicPr>
          <p:cNvPr id="418" name="Google Shape;418;p31"/>
          <p:cNvPicPr preferRelativeResize="0"/>
          <p:nvPr/>
        </p:nvPicPr>
        <p:blipFill>
          <a:blip r:embed="rId3">
            <a:alphaModFix/>
          </a:blip>
          <a:stretch>
            <a:fillRect/>
          </a:stretch>
        </p:blipFill>
        <p:spPr>
          <a:xfrm>
            <a:off x="5100000" y="1750275"/>
            <a:ext cx="3891600" cy="21890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4" name="Shape 284"/>
        <p:cNvGrpSpPr/>
        <p:nvPr/>
      </p:nvGrpSpPr>
      <p:grpSpPr>
        <a:xfrm>
          <a:off x="0" y="0"/>
          <a:ext cx="0" cy="0"/>
          <a:chOff x="0" y="0"/>
          <a:chExt cx="0" cy="0"/>
        </a:xfrm>
      </p:grpSpPr>
      <p:pic>
        <p:nvPicPr>
          <p:cNvPr id="285" name="Google Shape;285;p14"/>
          <p:cNvPicPr preferRelativeResize="0"/>
          <p:nvPr/>
        </p:nvPicPr>
        <p:blipFill rotWithShape="1">
          <a:blip r:embed="rId3">
            <a:alphaModFix amt="18000"/>
          </a:blip>
          <a:srcRect b="6109" l="2143" r="0" t="11327"/>
          <a:stretch/>
        </p:blipFill>
        <p:spPr>
          <a:xfrm flipH="1">
            <a:off x="0" y="0"/>
            <a:ext cx="9144000" cy="5143500"/>
          </a:xfrm>
          <a:prstGeom prst="rect">
            <a:avLst/>
          </a:prstGeom>
          <a:noFill/>
          <a:ln>
            <a:noFill/>
          </a:ln>
        </p:spPr>
      </p:pic>
      <p:sp>
        <p:nvSpPr>
          <p:cNvPr id="286" name="Google Shape;286;p14"/>
          <p:cNvSpPr txBox="1"/>
          <p:nvPr>
            <p:ph type="title"/>
          </p:nvPr>
        </p:nvSpPr>
        <p:spPr>
          <a:xfrm>
            <a:off x="1132950" y="617326"/>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600"/>
              <a:t>What characteristics of countries have the greatest impact on their life expectancy?</a:t>
            </a:r>
            <a:endParaRPr sz="2400"/>
          </a:p>
        </p:txBody>
      </p:sp>
      <p:sp>
        <p:nvSpPr>
          <p:cNvPr id="287" name="Google Shape;287;p14"/>
          <p:cNvSpPr txBox="1"/>
          <p:nvPr>
            <p:ph idx="1" type="body"/>
          </p:nvPr>
        </p:nvSpPr>
        <p:spPr>
          <a:xfrm>
            <a:off x="1179100" y="1971170"/>
            <a:ext cx="7030500" cy="178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200"/>
              <a:t>Our project was to discover correlations between various characteristics of countries around the world and their average life expectancy.</a:t>
            </a:r>
            <a:r>
              <a:rPr lang="en" sz="2200">
                <a:solidFill>
                  <a:srgbClr val="6A737D"/>
                </a:solidFill>
                <a:highlight>
                  <a:srgbClr val="FFFFFF"/>
                </a:highlight>
                <a:latin typeface="Arial"/>
                <a:ea typeface="Arial"/>
                <a:cs typeface="Arial"/>
                <a:sym typeface="Arial"/>
              </a:rPr>
              <a:t> </a:t>
            </a:r>
            <a:endParaRPr sz="2200">
              <a:solidFill>
                <a:srgbClr val="6A737D"/>
              </a:solidFill>
              <a:highlight>
                <a:srgbClr val="FFFFFF"/>
              </a:highlight>
              <a:latin typeface="Arial"/>
              <a:ea typeface="Arial"/>
              <a:cs typeface="Arial"/>
              <a:sym typeface="Arial"/>
            </a:endParaRPr>
          </a:p>
          <a:p>
            <a:pPr indent="0" lvl="0" marL="0" rtl="0" algn="l">
              <a:spcBef>
                <a:spcPts val="1600"/>
              </a:spcBef>
              <a:spcAft>
                <a:spcPts val="1600"/>
              </a:spcAft>
              <a:buNone/>
            </a:pPr>
            <a:r>
              <a:t/>
            </a:r>
            <a:endParaRPr sz="22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2" name="Shape 422"/>
        <p:cNvGrpSpPr/>
        <p:nvPr/>
      </p:nvGrpSpPr>
      <p:grpSpPr>
        <a:xfrm>
          <a:off x="0" y="0"/>
          <a:ext cx="0" cy="0"/>
          <a:chOff x="0" y="0"/>
          <a:chExt cx="0" cy="0"/>
        </a:xfrm>
      </p:grpSpPr>
      <p:pic>
        <p:nvPicPr>
          <p:cNvPr id="423" name="Google Shape;423;p32"/>
          <p:cNvPicPr preferRelativeResize="0"/>
          <p:nvPr/>
        </p:nvPicPr>
        <p:blipFill rotWithShape="1">
          <a:blip r:embed="rId3">
            <a:alphaModFix amt="18000"/>
          </a:blip>
          <a:srcRect b="6109" l="2143" r="0" t="11327"/>
          <a:stretch/>
        </p:blipFill>
        <p:spPr>
          <a:xfrm flipH="1">
            <a:off x="0" y="0"/>
            <a:ext cx="9144000" cy="5143500"/>
          </a:xfrm>
          <a:prstGeom prst="rect">
            <a:avLst/>
          </a:prstGeom>
          <a:noFill/>
          <a:ln>
            <a:noFill/>
          </a:ln>
        </p:spPr>
      </p:pic>
      <p:sp>
        <p:nvSpPr>
          <p:cNvPr id="424" name="Google Shape;424;p32"/>
          <p:cNvSpPr txBox="1"/>
          <p:nvPr>
            <p:ph type="title"/>
          </p:nvPr>
        </p:nvSpPr>
        <p:spPr>
          <a:xfrm>
            <a:off x="1124876" y="714266"/>
            <a:ext cx="7030500" cy="88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Analysis Summary</a:t>
            </a:r>
            <a:endParaRPr sz="2600"/>
          </a:p>
        </p:txBody>
      </p:sp>
      <p:sp>
        <p:nvSpPr>
          <p:cNvPr id="425" name="Google Shape;425;p32"/>
          <p:cNvSpPr txBox="1"/>
          <p:nvPr>
            <p:ph idx="1" type="body"/>
          </p:nvPr>
        </p:nvSpPr>
        <p:spPr>
          <a:xfrm>
            <a:off x="744125" y="1657725"/>
            <a:ext cx="7411200" cy="3201900"/>
          </a:xfrm>
          <a:prstGeom prst="rect">
            <a:avLst/>
          </a:prstGeom>
        </p:spPr>
        <p:txBody>
          <a:bodyPr anchorCtr="0" anchor="t" bIns="91425" lIns="91425" spcFirstLastPara="1" rIns="91425" wrap="square" tIns="91425">
            <a:noAutofit/>
          </a:bodyPr>
          <a:lstStyle/>
          <a:p>
            <a:pPr indent="-330200" lvl="0" marL="457200" marR="0" rtl="0" algn="l">
              <a:lnSpc>
                <a:spcPct val="115000"/>
              </a:lnSpc>
              <a:spcBef>
                <a:spcPts val="0"/>
              </a:spcBef>
              <a:spcAft>
                <a:spcPts val="0"/>
              </a:spcAft>
              <a:buClr>
                <a:srgbClr val="6A737D"/>
              </a:buClr>
              <a:buSzPts val="1600"/>
              <a:buFont typeface="Arial"/>
              <a:buAutoNum type="arabicPeriod"/>
            </a:pPr>
            <a:r>
              <a:rPr lang="en" sz="1600">
                <a:solidFill>
                  <a:srgbClr val="6A737D"/>
                </a:solidFill>
                <a:highlight>
                  <a:srgbClr val="FFFFFF"/>
                </a:highlight>
                <a:latin typeface="Arial"/>
                <a:ea typeface="Arial"/>
                <a:cs typeface="Arial"/>
                <a:sym typeface="Arial"/>
              </a:rPr>
              <a:t>Decompose the Ask</a:t>
            </a:r>
            <a:endParaRPr sz="1600">
              <a:solidFill>
                <a:srgbClr val="6A737D"/>
              </a:solidFill>
              <a:highlight>
                <a:srgbClr val="FFFFFF"/>
              </a:highlight>
              <a:latin typeface="Arial"/>
              <a:ea typeface="Arial"/>
              <a:cs typeface="Arial"/>
              <a:sym typeface="Arial"/>
            </a:endParaRPr>
          </a:p>
          <a:p>
            <a:pPr indent="-330200" lvl="0" marL="457200" marR="0" rtl="0" algn="l">
              <a:lnSpc>
                <a:spcPct val="115000"/>
              </a:lnSpc>
              <a:spcBef>
                <a:spcPts val="0"/>
              </a:spcBef>
              <a:spcAft>
                <a:spcPts val="0"/>
              </a:spcAft>
              <a:buClr>
                <a:srgbClr val="6A737D"/>
              </a:buClr>
              <a:buSzPts val="1600"/>
              <a:buFont typeface="Arial"/>
              <a:buAutoNum type="arabicPeriod"/>
            </a:pPr>
            <a:r>
              <a:rPr lang="en" sz="1600">
                <a:solidFill>
                  <a:srgbClr val="6A737D"/>
                </a:solidFill>
                <a:highlight>
                  <a:srgbClr val="FFFFFF"/>
                </a:highlight>
                <a:latin typeface="Arial"/>
                <a:ea typeface="Arial"/>
                <a:cs typeface="Arial"/>
                <a:sym typeface="Arial"/>
              </a:rPr>
              <a:t>Identify Data Sources</a:t>
            </a:r>
            <a:endParaRPr sz="1600">
              <a:solidFill>
                <a:srgbClr val="6A737D"/>
              </a:solidFill>
              <a:highlight>
                <a:srgbClr val="FFFFFF"/>
              </a:highlight>
              <a:latin typeface="Arial"/>
              <a:ea typeface="Arial"/>
              <a:cs typeface="Arial"/>
              <a:sym typeface="Arial"/>
            </a:endParaRPr>
          </a:p>
          <a:p>
            <a:pPr indent="-330200" lvl="0" marL="457200" marR="0" rtl="0" algn="l">
              <a:lnSpc>
                <a:spcPct val="115000"/>
              </a:lnSpc>
              <a:spcBef>
                <a:spcPts val="0"/>
              </a:spcBef>
              <a:spcAft>
                <a:spcPts val="0"/>
              </a:spcAft>
              <a:buClr>
                <a:srgbClr val="6A737D"/>
              </a:buClr>
              <a:buSzPts val="1600"/>
              <a:buFont typeface="Arial"/>
              <a:buAutoNum type="arabicPeriod"/>
            </a:pPr>
            <a:r>
              <a:rPr lang="en" sz="1600">
                <a:solidFill>
                  <a:srgbClr val="6A737D"/>
                </a:solidFill>
                <a:highlight>
                  <a:srgbClr val="FFFFFF"/>
                </a:highlight>
                <a:latin typeface="Arial"/>
                <a:ea typeface="Arial"/>
                <a:cs typeface="Arial"/>
                <a:sym typeface="Arial"/>
              </a:rPr>
              <a:t>Define Strategy and Metrics</a:t>
            </a:r>
            <a:endParaRPr sz="1600">
              <a:solidFill>
                <a:srgbClr val="6A737D"/>
              </a:solidFill>
              <a:highlight>
                <a:srgbClr val="FFFFFF"/>
              </a:highlight>
              <a:latin typeface="Arial"/>
              <a:ea typeface="Arial"/>
              <a:cs typeface="Arial"/>
              <a:sym typeface="Arial"/>
            </a:endParaRPr>
          </a:p>
          <a:p>
            <a:pPr indent="-330200" lvl="0" marL="457200" marR="0" rtl="0" algn="l">
              <a:lnSpc>
                <a:spcPct val="115000"/>
              </a:lnSpc>
              <a:spcBef>
                <a:spcPts val="0"/>
              </a:spcBef>
              <a:spcAft>
                <a:spcPts val="0"/>
              </a:spcAft>
              <a:buClr>
                <a:srgbClr val="6A737D"/>
              </a:buClr>
              <a:buSzPts val="1600"/>
              <a:buFont typeface="Arial"/>
              <a:buAutoNum type="arabicPeriod"/>
            </a:pPr>
            <a:r>
              <a:rPr lang="en" sz="1600">
                <a:solidFill>
                  <a:srgbClr val="6A737D"/>
                </a:solidFill>
                <a:highlight>
                  <a:srgbClr val="FFFFFF"/>
                </a:highlight>
                <a:latin typeface="Arial"/>
                <a:ea typeface="Arial"/>
                <a:cs typeface="Arial"/>
                <a:sym typeface="Arial"/>
              </a:rPr>
              <a:t>Build Data Retrieval Plan</a:t>
            </a:r>
            <a:endParaRPr sz="1600">
              <a:solidFill>
                <a:srgbClr val="6A737D"/>
              </a:solidFill>
              <a:highlight>
                <a:srgbClr val="FFFFFF"/>
              </a:highlight>
              <a:latin typeface="Arial"/>
              <a:ea typeface="Arial"/>
              <a:cs typeface="Arial"/>
              <a:sym typeface="Arial"/>
            </a:endParaRPr>
          </a:p>
          <a:p>
            <a:pPr indent="-330200" lvl="0" marL="457200" marR="0" rtl="0" algn="l">
              <a:lnSpc>
                <a:spcPct val="115000"/>
              </a:lnSpc>
              <a:spcBef>
                <a:spcPts val="0"/>
              </a:spcBef>
              <a:spcAft>
                <a:spcPts val="0"/>
              </a:spcAft>
              <a:buClr>
                <a:srgbClr val="6A737D"/>
              </a:buClr>
              <a:buSzPts val="1600"/>
              <a:buFont typeface="Arial"/>
              <a:buAutoNum type="arabicPeriod"/>
            </a:pPr>
            <a:r>
              <a:rPr lang="en" sz="1600">
                <a:solidFill>
                  <a:srgbClr val="6A737D"/>
                </a:solidFill>
                <a:highlight>
                  <a:srgbClr val="FFFFFF"/>
                </a:highlight>
                <a:latin typeface="Arial"/>
                <a:ea typeface="Arial"/>
                <a:cs typeface="Arial"/>
                <a:sym typeface="Arial"/>
              </a:rPr>
              <a:t>Retrieve the Data</a:t>
            </a:r>
            <a:endParaRPr sz="1600">
              <a:solidFill>
                <a:srgbClr val="6A737D"/>
              </a:solidFill>
              <a:highlight>
                <a:srgbClr val="FFFFFF"/>
              </a:highlight>
              <a:latin typeface="Arial"/>
              <a:ea typeface="Arial"/>
              <a:cs typeface="Arial"/>
              <a:sym typeface="Arial"/>
            </a:endParaRPr>
          </a:p>
          <a:p>
            <a:pPr indent="-330200" lvl="0" marL="457200" marR="0" rtl="0" algn="l">
              <a:lnSpc>
                <a:spcPct val="115000"/>
              </a:lnSpc>
              <a:spcBef>
                <a:spcPts val="0"/>
              </a:spcBef>
              <a:spcAft>
                <a:spcPts val="0"/>
              </a:spcAft>
              <a:buClr>
                <a:srgbClr val="6A737D"/>
              </a:buClr>
              <a:buSzPts val="1600"/>
              <a:buFont typeface="Arial"/>
              <a:buAutoNum type="arabicPeriod"/>
            </a:pPr>
            <a:r>
              <a:rPr lang="en" sz="1600">
                <a:solidFill>
                  <a:srgbClr val="6A737D"/>
                </a:solidFill>
                <a:highlight>
                  <a:srgbClr val="FFFFFF"/>
                </a:highlight>
                <a:latin typeface="Arial"/>
                <a:ea typeface="Arial"/>
                <a:cs typeface="Arial"/>
                <a:sym typeface="Arial"/>
              </a:rPr>
              <a:t>Assemble and Clean</a:t>
            </a:r>
            <a:endParaRPr sz="1600">
              <a:solidFill>
                <a:srgbClr val="6A737D"/>
              </a:solidFill>
              <a:highlight>
                <a:srgbClr val="FFFFFF"/>
              </a:highlight>
              <a:latin typeface="Arial"/>
              <a:ea typeface="Arial"/>
              <a:cs typeface="Arial"/>
              <a:sym typeface="Arial"/>
            </a:endParaRPr>
          </a:p>
          <a:p>
            <a:pPr indent="-330200" lvl="0" marL="457200" marR="0" rtl="0" algn="l">
              <a:lnSpc>
                <a:spcPct val="115000"/>
              </a:lnSpc>
              <a:spcBef>
                <a:spcPts val="0"/>
              </a:spcBef>
              <a:spcAft>
                <a:spcPts val="0"/>
              </a:spcAft>
              <a:buClr>
                <a:srgbClr val="6A737D"/>
              </a:buClr>
              <a:buSzPts val="1600"/>
              <a:buFont typeface="Arial"/>
              <a:buAutoNum type="arabicPeriod"/>
            </a:pPr>
            <a:r>
              <a:rPr lang="en" sz="1600">
                <a:solidFill>
                  <a:srgbClr val="6A737D"/>
                </a:solidFill>
                <a:highlight>
                  <a:srgbClr val="FFFFFF"/>
                </a:highlight>
                <a:latin typeface="Arial"/>
                <a:ea typeface="Arial"/>
                <a:cs typeface="Arial"/>
                <a:sym typeface="Arial"/>
              </a:rPr>
              <a:t>Analyze for Trends</a:t>
            </a:r>
            <a:endParaRPr sz="1600">
              <a:solidFill>
                <a:srgbClr val="6A737D"/>
              </a:solidFill>
              <a:highlight>
                <a:srgbClr val="FFFFFF"/>
              </a:highlight>
              <a:latin typeface="Arial"/>
              <a:ea typeface="Arial"/>
              <a:cs typeface="Arial"/>
              <a:sym typeface="Arial"/>
            </a:endParaRPr>
          </a:p>
          <a:p>
            <a:pPr indent="-330200" lvl="0" marL="457200" marR="0" rtl="0" algn="l">
              <a:lnSpc>
                <a:spcPct val="115000"/>
              </a:lnSpc>
              <a:spcBef>
                <a:spcPts val="0"/>
              </a:spcBef>
              <a:spcAft>
                <a:spcPts val="0"/>
              </a:spcAft>
              <a:buClr>
                <a:srgbClr val="6A737D"/>
              </a:buClr>
              <a:buSzPts val="1600"/>
              <a:buFont typeface="Arial"/>
              <a:buAutoNum type="arabicPeriod"/>
            </a:pPr>
            <a:r>
              <a:rPr lang="en" sz="1600">
                <a:solidFill>
                  <a:srgbClr val="6A737D"/>
                </a:solidFill>
                <a:highlight>
                  <a:srgbClr val="FFFFFF"/>
                </a:highlight>
                <a:latin typeface="Arial"/>
                <a:ea typeface="Arial"/>
                <a:cs typeface="Arial"/>
                <a:sym typeface="Arial"/>
              </a:rPr>
              <a:t>Acknowledge Limitations</a:t>
            </a:r>
            <a:endParaRPr sz="1600">
              <a:solidFill>
                <a:srgbClr val="6A737D"/>
              </a:solidFill>
              <a:highlight>
                <a:srgbClr val="FFFFFF"/>
              </a:highlight>
              <a:latin typeface="Arial"/>
              <a:ea typeface="Arial"/>
              <a:cs typeface="Arial"/>
              <a:sym typeface="Arial"/>
            </a:endParaRPr>
          </a:p>
          <a:p>
            <a:pPr indent="-330200" lvl="0" marL="457200" marR="0" rtl="0" algn="l">
              <a:lnSpc>
                <a:spcPct val="115000"/>
              </a:lnSpc>
              <a:spcBef>
                <a:spcPts val="0"/>
              </a:spcBef>
              <a:spcAft>
                <a:spcPts val="0"/>
              </a:spcAft>
              <a:buClr>
                <a:srgbClr val="6A737D"/>
              </a:buClr>
              <a:buSzPts val="1600"/>
              <a:buFont typeface="Arial"/>
              <a:buAutoNum type="arabicPeriod"/>
            </a:pPr>
            <a:r>
              <a:rPr lang="en" sz="1600">
                <a:solidFill>
                  <a:srgbClr val="6A737D"/>
                </a:solidFill>
                <a:highlight>
                  <a:srgbClr val="FFFFFF"/>
                </a:highlight>
                <a:latin typeface="Arial"/>
                <a:ea typeface="Arial"/>
                <a:cs typeface="Arial"/>
                <a:sym typeface="Arial"/>
              </a:rPr>
              <a:t>Make the Call or Tell the Story</a:t>
            </a:r>
            <a:endParaRPr sz="1600">
              <a:solidFill>
                <a:srgbClr val="6A737D"/>
              </a:solidFill>
              <a:highlight>
                <a:srgbClr val="FFFFFF"/>
              </a:highlight>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9" name="Shape 429"/>
        <p:cNvGrpSpPr/>
        <p:nvPr/>
      </p:nvGrpSpPr>
      <p:grpSpPr>
        <a:xfrm>
          <a:off x="0" y="0"/>
          <a:ext cx="0" cy="0"/>
          <a:chOff x="0" y="0"/>
          <a:chExt cx="0" cy="0"/>
        </a:xfrm>
      </p:grpSpPr>
      <p:pic>
        <p:nvPicPr>
          <p:cNvPr id="430" name="Google Shape;430;p33"/>
          <p:cNvPicPr preferRelativeResize="0"/>
          <p:nvPr/>
        </p:nvPicPr>
        <p:blipFill rotWithShape="1">
          <a:blip r:embed="rId3">
            <a:alphaModFix amt="18000"/>
          </a:blip>
          <a:srcRect b="6109" l="2143" r="0" t="11327"/>
          <a:stretch/>
        </p:blipFill>
        <p:spPr>
          <a:xfrm flipH="1">
            <a:off x="0" y="0"/>
            <a:ext cx="9144000" cy="5143500"/>
          </a:xfrm>
          <a:prstGeom prst="rect">
            <a:avLst/>
          </a:prstGeom>
          <a:noFill/>
          <a:ln>
            <a:noFill/>
          </a:ln>
        </p:spPr>
      </p:pic>
      <p:sp>
        <p:nvSpPr>
          <p:cNvPr id="431" name="Google Shape;431;p33"/>
          <p:cNvSpPr txBox="1"/>
          <p:nvPr>
            <p:ph type="title"/>
          </p:nvPr>
        </p:nvSpPr>
        <p:spPr>
          <a:xfrm>
            <a:off x="1056750" y="2072100"/>
            <a:ext cx="7030500" cy="999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300"/>
              <a:t>THANKS</a:t>
            </a:r>
            <a:endParaRPr sz="43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1" name="Shape 291"/>
        <p:cNvGrpSpPr/>
        <p:nvPr/>
      </p:nvGrpSpPr>
      <p:grpSpPr>
        <a:xfrm>
          <a:off x="0" y="0"/>
          <a:ext cx="0" cy="0"/>
          <a:chOff x="0" y="0"/>
          <a:chExt cx="0" cy="0"/>
        </a:xfrm>
      </p:grpSpPr>
      <p:pic>
        <p:nvPicPr>
          <p:cNvPr id="292" name="Google Shape;292;p15"/>
          <p:cNvPicPr preferRelativeResize="0"/>
          <p:nvPr/>
        </p:nvPicPr>
        <p:blipFill rotWithShape="1">
          <a:blip r:embed="rId3">
            <a:alphaModFix amt="18000"/>
          </a:blip>
          <a:srcRect b="6109" l="2143" r="0" t="11327"/>
          <a:stretch/>
        </p:blipFill>
        <p:spPr>
          <a:xfrm flipH="1">
            <a:off x="0" y="0"/>
            <a:ext cx="9144000" cy="5143500"/>
          </a:xfrm>
          <a:prstGeom prst="rect">
            <a:avLst/>
          </a:prstGeom>
          <a:noFill/>
          <a:ln>
            <a:noFill/>
          </a:ln>
        </p:spPr>
      </p:pic>
      <p:sp>
        <p:nvSpPr>
          <p:cNvPr id="293" name="Google Shape;293;p15"/>
          <p:cNvSpPr txBox="1"/>
          <p:nvPr>
            <p:ph type="title"/>
          </p:nvPr>
        </p:nvSpPr>
        <p:spPr>
          <a:xfrm>
            <a:off x="1124876" y="638066"/>
            <a:ext cx="7030500" cy="8877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sz="2600"/>
              <a:t>Characteristics that might influence life expectancy</a:t>
            </a:r>
            <a:endParaRPr sz="2600"/>
          </a:p>
        </p:txBody>
      </p:sp>
      <p:sp>
        <p:nvSpPr>
          <p:cNvPr id="294" name="Google Shape;294;p15"/>
          <p:cNvSpPr txBox="1"/>
          <p:nvPr>
            <p:ph idx="1" type="body"/>
          </p:nvPr>
        </p:nvSpPr>
        <p:spPr>
          <a:xfrm>
            <a:off x="1124876" y="1545425"/>
            <a:ext cx="7030500" cy="33945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b="1" lang="en" sz="1600"/>
              <a:t>We examined the relationship between the following trends:</a:t>
            </a:r>
            <a:endParaRPr b="1" sz="1600"/>
          </a:p>
          <a:p>
            <a:pPr indent="-330200" lvl="0" marL="457200" marR="0" rtl="0" algn="l">
              <a:lnSpc>
                <a:spcPct val="115000"/>
              </a:lnSpc>
              <a:spcBef>
                <a:spcPts val="1600"/>
              </a:spcBef>
              <a:spcAft>
                <a:spcPts val="0"/>
              </a:spcAft>
              <a:buSzPts val="1600"/>
              <a:buChar char="➢"/>
            </a:pPr>
            <a:r>
              <a:rPr b="1" lang="en" sz="1600"/>
              <a:t>Body Mass Index</a:t>
            </a:r>
            <a:endParaRPr b="1" sz="1600"/>
          </a:p>
          <a:p>
            <a:pPr indent="-330200" lvl="0" marL="457200" marR="0" rtl="0" algn="l">
              <a:lnSpc>
                <a:spcPct val="115000"/>
              </a:lnSpc>
              <a:spcBef>
                <a:spcPts val="0"/>
              </a:spcBef>
              <a:spcAft>
                <a:spcPts val="0"/>
              </a:spcAft>
              <a:buSzPts val="1600"/>
              <a:buChar char="➢"/>
            </a:pPr>
            <a:r>
              <a:rPr b="1" lang="en" sz="1600"/>
              <a:t>Tobacco</a:t>
            </a:r>
            <a:r>
              <a:rPr b="1" lang="en" sz="1600"/>
              <a:t> Consumption </a:t>
            </a:r>
            <a:endParaRPr b="1" sz="1600"/>
          </a:p>
          <a:p>
            <a:pPr indent="-330200" lvl="0" marL="457200" marR="0" rtl="0" algn="l">
              <a:lnSpc>
                <a:spcPct val="115000"/>
              </a:lnSpc>
              <a:spcBef>
                <a:spcPts val="0"/>
              </a:spcBef>
              <a:spcAft>
                <a:spcPts val="0"/>
              </a:spcAft>
              <a:buSzPts val="1600"/>
              <a:buChar char="➢"/>
            </a:pPr>
            <a:r>
              <a:rPr b="1" lang="en" sz="1600"/>
              <a:t>Fertilizer Application Rates per Country</a:t>
            </a:r>
            <a:endParaRPr b="1" sz="1600"/>
          </a:p>
          <a:p>
            <a:pPr indent="-330200" lvl="0" marL="457200" marR="0" rtl="0" algn="l">
              <a:lnSpc>
                <a:spcPct val="115000"/>
              </a:lnSpc>
              <a:spcBef>
                <a:spcPts val="0"/>
              </a:spcBef>
              <a:spcAft>
                <a:spcPts val="0"/>
              </a:spcAft>
              <a:buSzPts val="1600"/>
              <a:buChar char="➢"/>
            </a:pPr>
            <a:r>
              <a:rPr b="1" lang="en" sz="1600"/>
              <a:t>Sugar Consumption</a:t>
            </a:r>
            <a:endParaRPr b="1" sz="1600"/>
          </a:p>
          <a:p>
            <a:pPr indent="-330200" lvl="0" marL="457200" marR="0" rtl="0" algn="l">
              <a:lnSpc>
                <a:spcPct val="115000"/>
              </a:lnSpc>
              <a:spcBef>
                <a:spcPts val="0"/>
              </a:spcBef>
              <a:spcAft>
                <a:spcPts val="0"/>
              </a:spcAft>
              <a:buSzPts val="1600"/>
              <a:buChar char="➢"/>
            </a:pPr>
            <a:r>
              <a:rPr b="1" lang="en" sz="1600"/>
              <a:t>Alcohol Consumption per Capita</a:t>
            </a:r>
            <a:endParaRPr b="1" sz="1600"/>
          </a:p>
          <a:p>
            <a:pPr indent="-330200" lvl="0" marL="457200" marR="0" rtl="0" algn="l">
              <a:lnSpc>
                <a:spcPct val="115000"/>
              </a:lnSpc>
              <a:spcBef>
                <a:spcPts val="0"/>
              </a:spcBef>
              <a:spcAft>
                <a:spcPts val="0"/>
              </a:spcAft>
              <a:buSzPts val="1600"/>
              <a:buChar char="➢"/>
            </a:pPr>
            <a:r>
              <a:rPr b="1" lang="en" sz="1600"/>
              <a:t>Access to Healthy Drinking Water	</a:t>
            </a:r>
            <a:endParaRPr b="1" sz="1600"/>
          </a:p>
          <a:p>
            <a:pPr indent="-330200" lvl="0" marL="457200" marR="0" rtl="0" algn="l">
              <a:lnSpc>
                <a:spcPct val="115000"/>
              </a:lnSpc>
              <a:spcBef>
                <a:spcPts val="0"/>
              </a:spcBef>
              <a:spcAft>
                <a:spcPts val="0"/>
              </a:spcAft>
              <a:buSzPts val="1600"/>
              <a:buChar char="➢"/>
            </a:pPr>
            <a:r>
              <a:rPr b="1" lang="en" sz="1600"/>
              <a:t>CO2 Emissions</a:t>
            </a:r>
            <a:endParaRPr b="1" sz="1600"/>
          </a:p>
          <a:p>
            <a:pPr indent="-330200" lvl="0" marL="457200" marR="0" rtl="0" algn="l">
              <a:lnSpc>
                <a:spcPct val="115000"/>
              </a:lnSpc>
              <a:spcBef>
                <a:spcPts val="0"/>
              </a:spcBef>
              <a:spcAft>
                <a:spcPts val="0"/>
              </a:spcAft>
              <a:buSzPts val="1600"/>
              <a:buChar char="➢"/>
            </a:pPr>
            <a:r>
              <a:rPr b="1" lang="en" sz="1600"/>
              <a:t>Urban Population %</a:t>
            </a:r>
            <a:endParaRPr b="1" sz="1600"/>
          </a:p>
          <a:p>
            <a:pPr indent="-330200" lvl="0" marL="457200" marR="0" rtl="0" algn="l">
              <a:lnSpc>
                <a:spcPct val="115000"/>
              </a:lnSpc>
              <a:spcBef>
                <a:spcPts val="0"/>
              </a:spcBef>
              <a:spcAft>
                <a:spcPts val="0"/>
              </a:spcAft>
              <a:buSzPts val="1600"/>
              <a:buChar char="➢"/>
            </a:pPr>
            <a:r>
              <a:rPr b="1" lang="en" sz="1600"/>
              <a:t>Working Hours per Week</a:t>
            </a:r>
            <a:endParaRPr sz="1600">
              <a:solidFill>
                <a:srgbClr val="6A737D"/>
              </a:solidFill>
              <a:highlight>
                <a:srgbClr val="FFFFFF"/>
              </a:highlight>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8" name="Shape 298"/>
        <p:cNvGrpSpPr/>
        <p:nvPr/>
      </p:nvGrpSpPr>
      <p:grpSpPr>
        <a:xfrm>
          <a:off x="0" y="0"/>
          <a:ext cx="0" cy="0"/>
          <a:chOff x="0" y="0"/>
          <a:chExt cx="0" cy="0"/>
        </a:xfrm>
      </p:grpSpPr>
      <p:pic>
        <p:nvPicPr>
          <p:cNvPr id="299" name="Google Shape;299;p16"/>
          <p:cNvPicPr preferRelativeResize="0"/>
          <p:nvPr/>
        </p:nvPicPr>
        <p:blipFill rotWithShape="1">
          <a:blip r:embed="rId3">
            <a:alphaModFix amt="18000"/>
          </a:blip>
          <a:srcRect b="6109" l="2143" r="0" t="11327"/>
          <a:stretch/>
        </p:blipFill>
        <p:spPr>
          <a:xfrm flipH="1">
            <a:off x="0" y="0"/>
            <a:ext cx="9144000" cy="5143500"/>
          </a:xfrm>
          <a:prstGeom prst="rect">
            <a:avLst/>
          </a:prstGeom>
          <a:noFill/>
          <a:ln>
            <a:noFill/>
          </a:ln>
        </p:spPr>
      </p:pic>
      <p:sp>
        <p:nvSpPr>
          <p:cNvPr id="300" name="Google Shape;300;p16"/>
          <p:cNvSpPr txBox="1"/>
          <p:nvPr>
            <p:ph type="title"/>
          </p:nvPr>
        </p:nvSpPr>
        <p:spPr>
          <a:xfrm>
            <a:off x="1057200" y="696000"/>
            <a:ext cx="7030500" cy="65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Data Cleansing Process</a:t>
            </a:r>
            <a:endParaRPr sz="2400"/>
          </a:p>
        </p:txBody>
      </p:sp>
      <p:sp>
        <p:nvSpPr>
          <p:cNvPr id="301" name="Google Shape;301;p16"/>
          <p:cNvSpPr txBox="1"/>
          <p:nvPr>
            <p:ph idx="1" type="body"/>
          </p:nvPr>
        </p:nvSpPr>
        <p:spPr>
          <a:xfrm>
            <a:off x="1056300" y="1390500"/>
            <a:ext cx="6955200" cy="3057000"/>
          </a:xfrm>
          <a:prstGeom prst="rect">
            <a:avLst/>
          </a:prstGeom>
        </p:spPr>
        <p:txBody>
          <a:bodyPr anchorCtr="0" anchor="t" bIns="91425" lIns="91425" spcFirstLastPara="1" rIns="91425" wrap="square" tIns="91425">
            <a:noAutofit/>
          </a:bodyPr>
          <a:lstStyle/>
          <a:p>
            <a:pPr indent="-349250" lvl="0" marL="457200" marR="0" rtl="0" algn="l">
              <a:lnSpc>
                <a:spcPct val="115000"/>
              </a:lnSpc>
              <a:spcBef>
                <a:spcPts val="0"/>
              </a:spcBef>
              <a:spcAft>
                <a:spcPts val="0"/>
              </a:spcAft>
              <a:buSzPts val="1900"/>
              <a:buChar char="➢"/>
            </a:pPr>
            <a:r>
              <a:rPr b="1" lang="en" sz="1900"/>
              <a:t>Visual Inspection with Excel</a:t>
            </a:r>
            <a:endParaRPr b="1" sz="1900"/>
          </a:p>
          <a:p>
            <a:pPr indent="-349250" lvl="0" marL="457200" marR="0" rtl="0" algn="l">
              <a:lnSpc>
                <a:spcPct val="115000"/>
              </a:lnSpc>
              <a:spcBef>
                <a:spcPts val="0"/>
              </a:spcBef>
              <a:spcAft>
                <a:spcPts val="0"/>
              </a:spcAft>
              <a:buSzPts val="1900"/>
              <a:buChar char="➢"/>
            </a:pPr>
            <a:r>
              <a:rPr b="1" lang="en" sz="1900"/>
              <a:t>Detection of null or NaN values using Pandas</a:t>
            </a:r>
            <a:endParaRPr b="1" sz="1900"/>
          </a:p>
          <a:p>
            <a:pPr indent="-349250" lvl="0" marL="457200" marR="0" rtl="0" algn="l">
              <a:lnSpc>
                <a:spcPct val="115000"/>
              </a:lnSpc>
              <a:spcBef>
                <a:spcPts val="0"/>
              </a:spcBef>
              <a:spcAft>
                <a:spcPts val="0"/>
              </a:spcAft>
              <a:buSzPts val="1900"/>
              <a:buChar char="➢"/>
            </a:pPr>
            <a:r>
              <a:rPr b="1" lang="en" sz="1900"/>
              <a:t>Removal of columns or rows with </a:t>
            </a:r>
            <a:r>
              <a:rPr b="1" lang="en" sz="1900"/>
              <a:t>irrelevant</a:t>
            </a:r>
            <a:r>
              <a:rPr b="1" lang="en" sz="1900"/>
              <a:t> data</a:t>
            </a:r>
            <a:endParaRPr b="1" sz="1900">
              <a:latin typeface="Maven Pro"/>
              <a:ea typeface="Maven Pro"/>
              <a:cs typeface="Maven Pro"/>
              <a:sym typeface="Maven Pro"/>
            </a:endParaRPr>
          </a:p>
          <a:p>
            <a:pPr indent="-349250" lvl="0" marL="457200" marR="0" rtl="0" algn="l">
              <a:lnSpc>
                <a:spcPct val="115000"/>
              </a:lnSpc>
              <a:spcBef>
                <a:spcPts val="0"/>
              </a:spcBef>
              <a:spcAft>
                <a:spcPts val="0"/>
              </a:spcAft>
              <a:buSzPts val="1900"/>
              <a:buChar char="➢"/>
            </a:pPr>
            <a:r>
              <a:rPr b="1" lang="en" sz="1900"/>
              <a:t>Renaming Columns if needed</a:t>
            </a:r>
            <a:endParaRPr b="1" sz="1900"/>
          </a:p>
          <a:p>
            <a:pPr indent="-349250" lvl="0" marL="457200" marR="0" rtl="0" algn="l">
              <a:lnSpc>
                <a:spcPct val="115000"/>
              </a:lnSpc>
              <a:spcBef>
                <a:spcPts val="0"/>
              </a:spcBef>
              <a:spcAft>
                <a:spcPts val="0"/>
              </a:spcAft>
              <a:buSzPts val="1900"/>
              <a:buChar char="➢"/>
            </a:pPr>
            <a:r>
              <a:rPr b="1" lang="en" sz="1900"/>
              <a:t>Formatting</a:t>
            </a:r>
            <a:r>
              <a:rPr b="1" lang="en" sz="1900"/>
              <a:t> values to Floats with two decimals</a:t>
            </a:r>
            <a:endParaRPr b="1" sz="1900"/>
          </a:p>
          <a:p>
            <a:pPr indent="-349250" lvl="0" marL="457200" marR="0" rtl="0" algn="l">
              <a:lnSpc>
                <a:spcPct val="115000"/>
              </a:lnSpc>
              <a:spcBef>
                <a:spcPts val="0"/>
              </a:spcBef>
              <a:spcAft>
                <a:spcPts val="0"/>
              </a:spcAft>
              <a:buSzPts val="1900"/>
              <a:buChar char="➢"/>
            </a:pPr>
            <a:r>
              <a:rPr b="1" lang="en" sz="1900"/>
              <a:t>Changing the shape of the Dataframe by switching row keys to columns</a:t>
            </a:r>
            <a:endParaRPr sz="19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noFill/>
      </p:bgPr>
    </p:bg>
    <p:spTree>
      <p:nvGrpSpPr>
        <p:cNvPr id="305" name="Shape 305"/>
        <p:cNvGrpSpPr/>
        <p:nvPr/>
      </p:nvGrpSpPr>
      <p:grpSpPr>
        <a:xfrm>
          <a:off x="0" y="0"/>
          <a:ext cx="0" cy="0"/>
          <a:chOff x="0" y="0"/>
          <a:chExt cx="0" cy="0"/>
        </a:xfrm>
      </p:grpSpPr>
      <p:pic>
        <p:nvPicPr>
          <p:cNvPr id="306" name="Google Shape;306;p17"/>
          <p:cNvPicPr preferRelativeResize="0"/>
          <p:nvPr/>
        </p:nvPicPr>
        <p:blipFill rotWithShape="1">
          <a:blip r:embed="rId3">
            <a:alphaModFix amt="33000"/>
          </a:blip>
          <a:srcRect b="6109" l="2143" r="0" t="11327"/>
          <a:stretch/>
        </p:blipFill>
        <p:spPr>
          <a:xfrm flipH="1">
            <a:off x="0" y="0"/>
            <a:ext cx="9144000" cy="5143500"/>
          </a:xfrm>
          <a:prstGeom prst="rect">
            <a:avLst/>
          </a:prstGeom>
          <a:noFill/>
          <a:ln>
            <a:noFill/>
          </a:ln>
        </p:spPr>
      </p:pic>
      <p:sp>
        <p:nvSpPr>
          <p:cNvPr id="307" name="Google Shape;307;p17"/>
          <p:cNvSpPr txBox="1"/>
          <p:nvPr>
            <p:ph type="title"/>
          </p:nvPr>
        </p:nvSpPr>
        <p:spPr>
          <a:xfrm>
            <a:off x="1643100" y="80825"/>
            <a:ext cx="5857800" cy="1100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800">
                <a:solidFill>
                  <a:schemeClr val="dk2"/>
                </a:solidFill>
              </a:rPr>
              <a:t>Sample Countries</a:t>
            </a:r>
            <a:endParaRPr sz="2800">
              <a:solidFill>
                <a:srgbClr val="6D9EEB"/>
              </a:solidFill>
            </a:endParaRPr>
          </a:p>
        </p:txBody>
      </p:sp>
      <p:pic>
        <p:nvPicPr>
          <p:cNvPr id="308" name="Google Shape;308;p17"/>
          <p:cNvPicPr preferRelativeResize="0"/>
          <p:nvPr/>
        </p:nvPicPr>
        <p:blipFill>
          <a:blip r:embed="rId4">
            <a:alphaModFix/>
          </a:blip>
          <a:stretch>
            <a:fillRect/>
          </a:stretch>
        </p:blipFill>
        <p:spPr>
          <a:xfrm>
            <a:off x="693306" y="1103200"/>
            <a:ext cx="7757388" cy="36574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312" name="Shape 312"/>
        <p:cNvGrpSpPr/>
        <p:nvPr/>
      </p:nvGrpSpPr>
      <p:grpSpPr>
        <a:xfrm>
          <a:off x="0" y="0"/>
          <a:ext cx="0" cy="0"/>
          <a:chOff x="0" y="0"/>
          <a:chExt cx="0" cy="0"/>
        </a:xfrm>
      </p:grpSpPr>
      <p:pic>
        <p:nvPicPr>
          <p:cNvPr id="313" name="Google Shape;313;p18"/>
          <p:cNvPicPr preferRelativeResize="0"/>
          <p:nvPr/>
        </p:nvPicPr>
        <p:blipFill rotWithShape="1">
          <a:blip r:embed="rId3">
            <a:alphaModFix amt="18000"/>
          </a:blip>
          <a:srcRect b="6109" l="2143" r="0" t="11327"/>
          <a:stretch/>
        </p:blipFill>
        <p:spPr>
          <a:xfrm flipH="1">
            <a:off x="0" y="0"/>
            <a:ext cx="9144000" cy="5143500"/>
          </a:xfrm>
          <a:prstGeom prst="rect">
            <a:avLst/>
          </a:prstGeom>
          <a:noFill/>
          <a:ln>
            <a:noFill/>
          </a:ln>
        </p:spPr>
      </p:pic>
      <p:sp>
        <p:nvSpPr>
          <p:cNvPr id="314" name="Google Shape;314;p18"/>
          <p:cNvSpPr txBox="1"/>
          <p:nvPr>
            <p:ph idx="1" type="body"/>
          </p:nvPr>
        </p:nvSpPr>
        <p:spPr>
          <a:xfrm>
            <a:off x="1460850" y="1289650"/>
            <a:ext cx="6366900" cy="4890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b="1" lang="en">
                <a:solidFill>
                  <a:schemeClr val="dk2"/>
                </a:solidFill>
              </a:rPr>
              <a:t>Japan (Urban %, Access to Water &amp; Life Expectancy)</a:t>
            </a:r>
            <a:endParaRPr b="1">
              <a:solidFill>
                <a:schemeClr val="dk2"/>
              </a:solidFill>
            </a:endParaRPr>
          </a:p>
        </p:txBody>
      </p:sp>
      <p:sp>
        <p:nvSpPr>
          <p:cNvPr id="315" name="Google Shape;315;p18"/>
          <p:cNvSpPr txBox="1"/>
          <p:nvPr>
            <p:ph type="title"/>
          </p:nvPr>
        </p:nvSpPr>
        <p:spPr>
          <a:xfrm>
            <a:off x="1388550" y="279550"/>
            <a:ext cx="6366900" cy="1010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800">
                <a:solidFill>
                  <a:schemeClr val="dk2"/>
                </a:solidFill>
              </a:rPr>
              <a:t>Cause and Effect</a:t>
            </a:r>
            <a:endParaRPr sz="2800">
              <a:solidFill>
                <a:schemeClr val="dk2"/>
              </a:solidFill>
            </a:endParaRPr>
          </a:p>
        </p:txBody>
      </p:sp>
      <p:pic>
        <p:nvPicPr>
          <p:cNvPr id="316" name="Google Shape;316;p18"/>
          <p:cNvPicPr preferRelativeResize="0"/>
          <p:nvPr/>
        </p:nvPicPr>
        <p:blipFill>
          <a:blip r:embed="rId4">
            <a:alphaModFix/>
          </a:blip>
          <a:stretch>
            <a:fillRect/>
          </a:stretch>
        </p:blipFill>
        <p:spPr>
          <a:xfrm>
            <a:off x="152400" y="1890188"/>
            <a:ext cx="8839198" cy="1972733"/>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320" name="Shape 320"/>
        <p:cNvGrpSpPr/>
        <p:nvPr/>
      </p:nvGrpSpPr>
      <p:grpSpPr>
        <a:xfrm>
          <a:off x="0" y="0"/>
          <a:ext cx="0" cy="0"/>
          <a:chOff x="0" y="0"/>
          <a:chExt cx="0" cy="0"/>
        </a:xfrm>
      </p:grpSpPr>
      <p:pic>
        <p:nvPicPr>
          <p:cNvPr id="321" name="Google Shape;321;p19"/>
          <p:cNvPicPr preferRelativeResize="0"/>
          <p:nvPr/>
        </p:nvPicPr>
        <p:blipFill rotWithShape="1">
          <a:blip r:embed="rId3">
            <a:alphaModFix amt="18000"/>
          </a:blip>
          <a:srcRect b="6109" l="2143" r="0" t="11327"/>
          <a:stretch/>
        </p:blipFill>
        <p:spPr>
          <a:xfrm flipH="1">
            <a:off x="0" y="0"/>
            <a:ext cx="9144000" cy="5143500"/>
          </a:xfrm>
          <a:prstGeom prst="rect">
            <a:avLst/>
          </a:prstGeom>
          <a:noFill/>
          <a:ln>
            <a:noFill/>
          </a:ln>
        </p:spPr>
      </p:pic>
      <p:pic>
        <p:nvPicPr>
          <p:cNvPr id="322" name="Google Shape;322;p19"/>
          <p:cNvPicPr preferRelativeResize="0"/>
          <p:nvPr/>
        </p:nvPicPr>
        <p:blipFill>
          <a:blip r:embed="rId4">
            <a:alphaModFix/>
          </a:blip>
          <a:stretch>
            <a:fillRect/>
          </a:stretch>
        </p:blipFill>
        <p:spPr>
          <a:xfrm>
            <a:off x="152475" y="1966388"/>
            <a:ext cx="8839198" cy="1972733"/>
          </a:xfrm>
          <a:prstGeom prst="rect">
            <a:avLst/>
          </a:prstGeom>
          <a:noFill/>
          <a:ln>
            <a:noFill/>
          </a:ln>
        </p:spPr>
      </p:pic>
      <p:sp>
        <p:nvSpPr>
          <p:cNvPr id="323" name="Google Shape;323;p19"/>
          <p:cNvSpPr txBox="1"/>
          <p:nvPr>
            <p:ph idx="1" type="body"/>
          </p:nvPr>
        </p:nvSpPr>
        <p:spPr>
          <a:xfrm>
            <a:off x="1460850" y="1289650"/>
            <a:ext cx="6366900" cy="4890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b="1" lang="en">
                <a:solidFill>
                  <a:schemeClr val="dk2"/>
                </a:solidFill>
              </a:rPr>
              <a:t>Zimbabwe (Urban %, Access to Water &amp; Life Expectancy)</a:t>
            </a:r>
            <a:endParaRPr b="1">
              <a:solidFill>
                <a:schemeClr val="dk2"/>
              </a:solidFill>
            </a:endParaRPr>
          </a:p>
        </p:txBody>
      </p:sp>
      <p:sp>
        <p:nvSpPr>
          <p:cNvPr id="324" name="Google Shape;324;p19"/>
          <p:cNvSpPr txBox="1"/>
          <p:nvPr>
            <p:ph type="title"/>
          </p:nvPr>
        </p:nvSpPr>
        <p:spPr>
          <a:xfrm>
            <a:off x="1388625" y="279550"/>
            <a:ext cx="6366900" cy="1010100"/>
          </a:xfrm>
          <a:prstGeom prst="rect">
            <a:avLst/>
          </a:prstGeom>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2800">
                <a:solidFill>
                  <a:schemeClr val="dk2"/>
                </a:solidFill>
              </a:rPr>
              <a:t>Cause and Effect</a:t>
            </a:r>
            <a:endParaRPr sz="2800">
              <a:solidFill>
                <a:schemeClr val="dk2"/>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8" name="Shape 328"/>
        <p:cNvGrpSpPr/>
        <p:nvPr/>
      </p:nvGrpSpPr>
      <p:grpSpPr>
        <a:xfrm>
          <a:off x="0" y="0"/>
          <a:ext cx="0" cy="0"/>
          <a:chOff x="0" y="0"/>
          <a:chExt cx="0" cy="0"/>
        </a:xfrm>
      </p:grpSpPr>
      <p:sp>
        <p:nvSpPr>
          <p:cNvPr id="329" name="Google Shape;329;p20"/>
          <p:cNvSpPr txBox="1"/>
          <p:nvPr>
            <p:ph idx="1" type="body"/>
          </p:nvPr>
        </p:nvSpPr>
        <p:spPr>
          <a:xfrm>
            <a:off x="356513" y="1654200"/>
            <a:ext cx="3762900" cy="28548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b="1" lang="en"/>
              <a:t>Coeficient using SciPy Statistics tools</a:t>
            </a:r>
            <a:endParaRPr b="1"/>
          </a:p>
          <a:p>
            <a:pPr indent="0" lvl="0" marL="0" marR="0" rtl="0" algn="l">
              <a:lnSpc>
                <a:spcPct val="115000"/>
              </a:lnSpc>
              <a:spcBef>
                <a:spcPts val="1600"/>
              </a:spcBef>
              <a:spcAft>
                <a:spcPts val="0"/>
              </a:spcAft>
              <a:buNone/>
            </a:pPr>
            <a:r>
              <a:rPr b="1" lang="en"/>
              <a:t>P value-  The p-value is the level of marginal significance within a statistical hypothesis test representing the probability of the occurrence of a given event.</a:t>
            </a:r>
            <a:endParaRPr b="1"/>
          </a:p>
          <a:p>
            <a:pPr indent="0" lvl="0" marL="0" marR="0" rtl="0" algn="l">
              <a:lnSpc>
                <a:spcPct val="115000"/>
              </a:lnSpc>
              <a:spcBef>
                <a:spcPts val="1600"/>
              </a:spcBef>
              <a:spcAft>
                <a:spcPts val="0"/>
              </a:spcAft>
              <a:buNone/>
            </a:pPr>
            <a:r>
              <a:rPr b="1" lang="en"/>
              <a:t>Pearson Correlation- is a measure of the linear </a:t>
            </a:r>
            <a:r>
              <a:rPr b="1" lang="en">
                <a:uFill>
                  <a:noFill/>
                </a:uFill>
                <a:hlinkClick r:id="rId3"/>
              </a:rPr>
              <a:t>correlation</a:t>
            </a:r>
            <a:r>
              <a:rPr b="1" lang="en"/>
              <a:t> between two variables.</a:t>
            </a:r>
            <a:endParaRPr b="1"/>
          </a:p>
          <a:p>
            <a:pPr indent="0" lvl="0" marL="0" marR="0" rtl="0" algn="l">
              <a:lnSpc>
                <a:spcPct val="115000"/>
              </a:lnSpc>
              <a:spcBef>
                <a:spcPts val="1600"/>
              </a:spcBef>
              <a:spcAft>
                <a:spcPts val="1600"/>
              </a:spcAft>
              <a:buNone/>
            </a:pPr>
            <a:r>
              <a:rPr b="1" lang="en"/>
              <a:t>Comparison of the life expectancy (effect) with past years to find a possible causes.</a:t>
            </a:r>
            <a:endParaRPr>
              <a:latin typeface="Raleway"/>
              <a:ea typeface="Raleway"/>
              <a:cs typeface="Raleway"/>
              <a:sym typeface="Raleway"/>
            </a:endParaRPr>
          </a:p>
        </p:txBody>
      </p:sp>
      <p:pic>
        <p:nvPicPr>
          <p:cNvPr id="330" name="Google Shape;330;p20"/>
          <p:cNvPicPr preferRelativeResize="0"/>
          <p:nvPr/>
        </p:nvPicPr>
        <p:blipFill>
          <a:blip r:embed="rId4">
            <a:alphaModFix/>
          </a:blip>
          <a:stretch>
            <a:fillRect/>
          </a:stretch>
        </p:blipFill>
        <p:spPr>
          <a:xfrm>
            <a:off x="4119413" y="1592950"/>
            <a:ext cx="4668075" cy="2131750"/>
          </a:xfrm>
          <a:prstGeom prst="rect">
            <a:avLst/>
          </a:prstGeom>
          <a:noFill/>
          <a:ln>
            <a:noFill/>
          </a:ln>
        </p:spPr>
      </p:pic>
      <p:sp>
        <p:nvSpPr>
          <p:cNvPr id="331" name="Google Shape;331;p20"/>
          <p:cNvSpPr txBox="1"/>
          <p:nvPr/>
        </p:nvSpPr>
        <p:spPr>
          <a:xfrm>
            <a:off x="433800" y="651450"/>
            <a:ext cx="1512000" cy="8925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Nunito"/>
              <a:ea typeface="Nunito"/>
              <a:cs typeface="Nunito"/>
              <a:sym typeface="Nunito"/>
            </a:endParaRPr>
          </a:p>
        </p:txBody>
      </p:sp>
      <p:sp>
        <p:nvSpPr>
          <p:cNvPr id="332" name="Google Shape;332;p20"/>
          <p:cNvSpPr txBox="1"/>
          <p:nvPr>
            <p:ph type="title"/>
          </p:nvPr>
        </p:nvSpPr>
        <p:spPr>
          <a:xfrm>
            <a:off x="357600" y="634500"/>
            <a:ext cx="29349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Data Analysis for Correlation</a:t>
            </a:r>
            <a:endParaRPr/>
          </a:p>
        </p:txBody>
      </p:sp>
      <p:pic>
        <p:nvPicPr>
          <p:cNvPr id="333" name="Google Shape;333;p20"/>
          <p:cNvPicPr preferRelativeResize="0"/>
          <p:nvPr/>
        </p:nvPicPr>
        <p:blipFill rotWithShape="1">
          <a:blip r:embed="rId5">
            <a:alphaModFix amt="8000"/>
          </a:blip>
          <a:srcRect b="6109" l="2143" r="0" t="11327"/>
          <a:stretch/>
        </p:blipFill>
        <p:spPr>
          <a:xfrm flipH="1">
            <a:off x="0" y="0"/>
            <a:ext cx="9144000" cy="51435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7" name="Shape 337"/>
        <p:cNvGrpSpPr/>
        <p:nvPr/>
      </p:nvGrpSpPr>
      <p:grpSpPr>
        <a:xfrm>
          <a:off x="0" y="0"/>
          <a:ext cx="0" cy="0"/>
          <a:chOff x="0" y="0"/>
          <a:chExt cx="0" cy="0"/>
        </a:xfrm>
      </p:grpSpPr>
      <p:sp>
        <p:nvSpPr>
          <p:cNvPr id="338" name="Google Shape;338;p21"/>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Limitations</a:t>
            </a:r>
            <a:endParaRPr/>
          </a:p>
        </p:txBody>
      </p:sp>
      <p:sp>
        <p:nvSpPr>
          <p:cNvPr id="339" name="Google Shape;339;p21"/>
          <p:cNvSpPr txBox="1"/>
          <p:nvPr>
            <p:ph idx="1" type="body"/>
          </p:nvPr>
        </p:nvSpPr>
        <p:spPr>
          <a:xfrm>
            <a:off x="1303800" y="1990050"/>
            <a:ext cx="7030500" cy="25416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Pearson Correlation only analyses a linear relationship between the two data sets</a:t>
            </a:r>
            <a:endParaRPr/>
          </a:p>
          <a:p>
            <a:pPr indent="-311150" lvl="0" marL="457200" rtl="0" algn="l">
              <a:spcBef>
                <a:spcPts val="0"/>
              </a:spcBef>
              <a:spcAft>
                <a:spcPts val="0"/>
              </a:spcAft>
              <a:buSzPts val="1300"/>
              <a:buChar char="●"/>
            </a:pPr>
            <a:r>
              <a:rPr lang="en"/>
              <a:t>We compared averages for every country per year vs average life </a:t>
            </a:r>
            <a:r>
              <a:rPr lang="en"/>
              <a:t>expectancy</a:t>
            </a:r>
            <a:endParaRPr/>
          </a:p>
          <a:p>
            <a:pPr indent="-311150" lvl="0" marL="457200" rtl="0" algn="l">
              <a:spcBef>
                <a:spcPts val="0"/>
              </a:spcBef>
              <a:spcAft>
                <a:spcPts val="0"/>
              </a:spcAft>
              <a:buSzPts val="1300"/>
              <a:buChar char="●"/>
            </a:pPr>
            <a:r>
              <a:rPr lang="en"/>
              <a:t>Not all countries provided data for analysis</a:t>
            </a:r>
            <a:endParaRPr/>
          </a:p>
          <a:p>
            <a:pPr indent="-311150" lvl="0" marL="457200" rtl="0" algn="l">
              <a:spcBef>
                <a:spcPts val="0"/>
              </a:spcBef>
              <a:spcAft>
                <a:spcPts val="0"/>
              </a:spcAft>
              <a:buSzPts val="1300"/>
              <a:buChar char="●"/>
            </a:pPr>
            <a:r>
              <a:rPr lang="en"/>
              <a:t>Our study is only intended to show how long it takes for the factor to have an effect on life expectancy</a:t>
            </a:r>
            <a:endParaRPr/>
          </a:p>
          <a:p>
            <a:pPr indent="0" lvl="0" marL="457200" rtl="0" algn="l">
              <a:spcBef>
                <a:spcPts val="1600"/>
              </a:spcBef>
              <a:spcAft>
                <a:spcPts val="160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